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handoutMasterIdLst>
    <p:handoutMasterId r:id="rId56"/>
  </p:handoutMasterIdLst>
  <p:sldIdLst>
    <p:sldId id="259" r:id="rId2"/>
    <p:sldId id="260" r:id="rId3"/>
    <p:sldId id="261" r:id="rId4"/>
    <p:sldId id="262" r:id="rId5"/>
    <p:sldId id="263" r:id="rId6"/>
    <p:sldId id="264" r:id="rId7"/>
    <p:sldId id="265" r:id="rId8"/>
    <p:sldId id="266" r:id="rId9"/>
    <p:sldId id="267" r:id="rId10"/>
    <p:sldId id="268" r:id="rId11"/>
    <p:sldId id="269" r:id="rId12"/>
    <p:sldId id="275" r:id="rId13"/>
    <p:sldId id="335" r:id="rId14"/>
    <p:sldId id="336"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307" r:id="rId29"/>
    <p:sldId id="308" r:id="rId30"/>
    <p:sldId id="309" r:id="rId31"/>
    <p:sldId id="310" r:id="rId32"/>
    <p:sldId id="311" r:id="rId33"/>
    <p:sldId id="312" r:id="rId34"/>
    <p:sldId id="328" r:id="rId35"/>
    <p:sldId id="332" r:id="rId36"/>
    <p:sldId id="313" r:id="rId37"/>
    <p:sldId id="314" r:id="rId38"/>
    <p:sldId id="315" r:id="rId39"/>
    <p:sldId id="316" r:id="rId40"/>
    <p:sldId id="317" r:id="rId41"/>
    <p:sldId id="318" r:id="rId42"/>
    <p:sldId id="319" r:id="rId43"/>
    <p:sldId id="320" r:id="rId44"/>
    <p:sldId id="321" r:id="rId45"/>
    <p:sldId id="322" r:id="rId46"/>
    <p:sldId id="323" r:id="rId47"/>
    <p:sldId id="324" r:id="rId48"/>
    <p:sldId id="325" r:id="rId49"/>
    <p:sldId id="326" r:id="rId50"/>
    <p:sldId id="327" r:id="rId51"/>
    <p:sldId id="329" r:id="rId52"/>
    <p:sldId id="331" r:id="rId53"/>
    <p:sldId id="333"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 userDrawn="1">
          <p15:clr>
            <a:srgbClr val="F26B43"/>
          </p15:clr>
        </p15:guide>
        <p15:guide id="2" pos="288" userDrawn="1">
          <p15:clr>
            <a:srgbClr val="F26B43"/>
          </p15:clr>
        </p15:guide>
        <p15:guide id="3" orient="horz" pos="816" userDrawn="1">
          <p15:clr>
            <a:srgbClr val="F26B43"/>
          </p15:clr>
        </p15:guide>
        <p15:guide id="4" pos="5472" userDrawn="1">
          <p15:clr>
            <a:srgbClr val="F26B43"/>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71" autoAdjust="0"/>
    <p:restoredTop sz="95512" autoAdjust="0"/>
  </p:normalViewPr>
  <p:slideViewPr>
    <p:cSldViewPr>
      <p:cViewPr varScale="1">
        <p:scale>
          <a:sx n="72" d="100"/>
          <a:sy n="72" d="100"/>
        </p:scale>
        <p:origin x="1794" y="72"/>
      </p:cViewPr>
      <p:guideLst>
        <p:guide orient="horz" pos="1008"/>
        <p:guide pos="288"/>
        <p:guide orient="horz" pos="816"/>
        <p:guide pos="5472"/>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1650"/>
    </p:cViewPr>
  </p:sorter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8/14/2019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8/14/2019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3D6722-9B4D-4E29-B226-C325925A8118}" type="slidenum">
              <a:rPr lang="en-US" smtClean="0"/>
              <a:pPr/>
              <a:t>1</a:t>
            </a:fld>
            <a:endParaRPr lang="en-US" dirty="0"/>
          </a:p>
        </p:txBody>
      </p:sp>
    </p:spTree>
    <p:extLst>
      <p:ext uri="{BB962C8B-B14F-4D97-AF65-F5344CB8AC3E}">
        <p14:creationId xmlns:p14="http://schemas.microsoft.com/office/powerpoint/2010/main" val="3871046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3D6722-9B4D-4E29-B226-C325925A8118}" type="slidenum">
              <a:rPr lang="en-US" smtClean="0"/>
              <a:pPr/>
              <a:t>2</a:t>
            </a:fld>
            <a:endParaRPr lang="en-US" dirty="0"/>
          </a:p>
        </p:txBody>
      </p:sp>
    </p:spTree>
    <p:extLst>
      <p:ext uri="{BB962C8B-B14F-4D97-AF65-F5344CB8AC3E}">
        <p14:creationId xmlns:p14="http://schemas.microsoft.com/office/powerpoint/2010/main" val="7751741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03DEB195-5731-4CC8-8386-880B37FD127C}" type="datetime1">
              <a:rPr lang="en-US" smtClean="0"/>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13" name="TextBox 12"/>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4"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6"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1 -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903514"/>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447800"/>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4C01AB68-DD3B-4344-9B8D-740D1E064FC9}" type="datetime1">
              <a:rPr lang="en-US" smtClean="0"/>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2"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3"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1 -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
        <p:nvSpPr>
          <p:cNvPr id="17" name="Text Placeholder 13"/>
          <p:cNvSpPr>
            <a:spLocks noGrp="1"/>
          </p:cNvSpPr>
          <p:nvPr>
            <p:ph type="body" sz="quarter" idx="16" hasCustomPrompt="1"/>
          </p:nvPr>
        </p:nvSpPr>
        <p:spPr>
          <a:xfrm>
            <a:off x="1499616" y="6428232"/>
            <a:ext cx="6172200" cy="274320"/>
          </a:xfrm>
        </p:spPr>
        <p:txBody>
          <a:bodyPr lIns="91440" tIns="45720" rIns="91440" bIns="45720"/>
          <a:lstStyle>
            <a:lvl1pPr marL="0" marR="0" indent="0" algn="ctr" defTabSz="914400" rtl="0" eaLnBrk="1" fontAlgn="auto" latinLnBrk="0" hangingPunct="1">
              <a:lnSpc>
                <a:spcPct val="100000"/>
              </a:lnSpc>
              <a:spcBef>
                <a:spcPts val="0"/>
              </a:spcBef>
              <a:spcAft>
                <a:spcPts val="0"/>
              </a:spcAft>
              <a:buClrTx/>
              <a:buSzTx/>
              <a:buFontTx/>
              <a:buNone/>
              <a:tabLst/>
              <a:defRPr lang="en-US" altLang="en-US" sz="1200" b="0" kern="1200">
                <a:solidFill>
                  <a:schemeClr val="tx1"/>
                </a:solidFill>
                <a:latin typeface="Verdana"/>
                <a:ea typeface="Verdana" panose="020B0604030504040204" pitchFamily="34" charset="0"/>
                <a:cs typeface="Verdana" panose="020B0604030504040204" pitchFamily="34" charset="0"/>
              </a:defRPr>
            </a:lvl1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spTree>
    <p:extLst>
      <p:ext uri="{BB962C8B-B14F-4D97-AF65-F5344CB8AC3E}">
        <p14:creationId xmlns:p14="http://schemas.microsoft.com/office/powerpoint/2010/main" val="1763628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FB1BF0C9-E63F-4336-97B3-9D61837EFE77}" type="datetime1">
              <a:rPr lang="en-US" smtClean="0"/>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2800"/>
            </a:lvl1pPr>
            <a:lvl2pPr>
              <a:buClr>
                <a:srgbClr val="007FA3"/>
              </a:buClr>
              <a:defRPr sz="2400"/>
            </a:lvl2pPr>
            <a:lvl3pPr>
              <a:buClr>
                <a:srgbClr val="007FA3"/>
              </a:buClr>
              <a:defRPr sz="2000"/>
            </a:lvl3pPr>
            <a:lvl4pPr>
              <a:buClr>
                <a:srgbClr val="007FA3"/>
              </a:buClr>
              <a:defRPr sz="2000"/>
            </a:lvl4pPr>
            <a:lvl5pPr>
              <a:buClr>
                <a:srgbClr val="007FA3"/>
              </a:buClr>
              <a:defRPr sz="2000"/>
            </a:lvl5pPr>
            <a:lvl6pPr>
              <a:buClr>
                <a:srgbClr val="007FA3"/>
              </a:buClr>
              <a:defRPr sz="2000"/>
            </a:lvl6pPr>
            <a:lvl7pPr>
              <a:buClr>
                <a:srgbClr val="007FA3"/>
              </a:buClr>
              <a:defRPr sz="2000"/>
            </a:lvl7pPr>
            <a:lvl8pPr>
              <a:buClr>
                <a:srgbClr val="007FA3"/>
              </a:buClr>
              <a:defRPr sz="2000"/>
            </a:lvl8pPr>
            <a:lvl9pPr>
              <a:buClr>
                <a:srgbClr val="007FA3"/>
              </a:buCl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5998AA94-71B4-4FFF-A659-2857DC6E8973}" type="datetime1">
              <a:rPr lang="en-US" smtClean="0"/>
              <a:t>8/14/2019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lang="en-US" sz="2800" kern="1200" dirty="0">
                <a:solidFill>
                  <a:schemeClr val="tx1"/>
                </a:solidFill>
                <a:latin typeface="+mn-lt"/>
                <a:ea typeface="+mn-ea"/>
                <a:cs typeface="+mn-cs"/>
              </a:defRPr>
            </a:lvl1pPr>
            <a:lvl2pPr marL="569913" indent="-285750">
              <a:buClr>
                <a:srgbClr val="007FA3"/>
              </a:buClr>
              <a:defRPr lang="en-US" sz="2400" kern="1200" dirty="0">
                <a:solidFill>
                  <a:schemeClr val="tx1"/>
                </a:solidFill>
                <a:latin typeface="+mn-lt"/>
                <a:ea typeface="+mn-ea"/>
                <a:cs typeface="+mn-cs"/>
              </a:defRPr>
            </a:lvl2pPr>
            <a:lvl3pPr>
              <a:buClr>
                <a:srgbClr val="007FA3"/>
              </a:buClr>
              <a:defRPr sz="2000"/>
            </a:lvl3pPr>
            <a:lvl4pPr>
              <a:buClr>
                <a:srgbClr val="007FA3"/>
              </a:buClr>
              <a:defRPr sz="2000"/>
            </a:lvl4pPr>
            <a:lvl5pPr>
              <a:buClr>
                <a:srgbClr val="007FA3"/>
              </a:buClr>
              <a:defRPr sz="2000"/>
            </a:lvl5pPr>
            <a:lvl6pPr>
              <a:buClr>
                <a:srgbClr val="007FA3"/>
              </a:buClr>
              <a:defRPr sz="2000"/>
            </a:lvl6pPr>
            <a:lvl7pPr>
              <a:buClr>
                <a:srgbClr val="007FA3"/>
              </a:buClr>
              <a:defRPr sz="2000"/>
            </a:lvl7pPr>
            <a:lvl8pPr>
              <a:buClr>
                <a:srgbClr val="007FA3"/>
              </a:buClr>
              <a:defRPr sz="2000"/>
            </a:lvl8pPr>
            <a:lvl9pPr>
              <a:buClr>
                <a:srgbClr val="007FA3"/>
              </a:buClr>
              <a:defRPr sz="2000"/>
            </a:lvl9pPr>
          </a:lstStyle>
          <a:p>
            <a:pPr marL="256032" lvl="0" indent="-256032" algn="l" defTabSz="914400" rtl="0" eaLnBrk="1" latinLnBrk="0" hangingPunct="1">
              <a:spcBef>
                <a:spcPts val="1500"/>
              </a:spcBef>
              <a:buClr>
                <a:srgbClr val="007FA3"/>
              </a:buClr>
              <a:buSzPct val="100000"/>
              <a:buFont typeface="Arial" panose="020B0604020202020204" pitchFamily="34" charset="0"/>
              <a:buChar char="•"/>
            </a:pPr>
            <a:r>
              <a:rPr lang="en-US" dirty="0"/>
              <a:t>Click to edit Master text styles</a:t>
            </a:r>
          </a:p>
          <a:p>
            <a:pPr marL="742950" lvl="1" indent="-285750" algn="l" defTabSz="914400" rtl="0" eaLnBrk="1" latinLnBrk="0" hangingPunct="1">
              <a:spcBef>
                <a:spcPts val="600"/>
              </a:spcBef>
              <a:buClr>
                <a:srgbClr val="007FA3"/>
              </a:buClr>
              <a:buFont typeface="Arial" panose="020B0604020202020204" pitchFamily="34" charset="0"/>
              <a:buChar char="–"/>
            </a:pPr>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C46F1A59-2DAE-4885-9A19-C465461CCC06}" type="datetime1">
              <a:rPr lang="en-US" smtClean="0"/>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C7DB1740-9E56-4819-B910-19ADCB6968B4}" type="datetime1">
              <a:rPr lang="en-US" smtClean="0"/>
              <a:t>8/14/2019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13" name="TextBox 12"/>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4"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5"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1 -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0379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93DD742F-0D82-4B4B-927B-103AD763BD1F}" type="datetime1">
              <a:rPr lang="en-US" smtClean="0"/>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24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6CFC5EB9-9A5C-4EFA-A3D9-9E61AF3494D9}" type="datetime1">
              <a:rPr lang="en-US" smtClean="0"/>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A52D875D-D21C-4DFD-8281-0BD9F8016381}" type="datetime1">
              <a:rPr lang="en-US" smtClean="0"/>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FBDE7EDD-550B-4D8A-A6DC-B2E91C67BE27}" type="datetime1">
              <a:rPr lang="en-US" smtClean="0"/>
              <a:t>8/14/2019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10" name="TextBox 9"/>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1"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2"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1 -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711136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
            <a:ext cx="8229600" cy="1097280"/>
          </a:xfrm>
        </p:spPr>
        <p:txBody>
          <a:bodyPr/>
          <a:lstStyle/>
          <a:p>
            <a:r>
              <a:rPr lang="en-US" dirty="0"/>
              <a:t>Click to edit Master title style</a:t>
            </a:r>
          </a:p>
        </p:txBody>
      </p:sp>
      <p:sp>
        <p:nvSpPr>
          <p:cNvPr id="16" name="Text Placeholder 15"/>
          <p:cNvSpPr>
            <a:spLocks noGrp="1"/>
          </p:cNvSpPr>
          <p:nvPr>
            <p:ph type="body" sz="quarter" idx="18"/>
          </p:nvPr>
        </p:nvSpPr>
        <p:spPr>
          <a:xfrm>
            <a:off x="457200" y="1457450"/>
            <a:ext cx="82296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p:cNvSpPr>
            <a:spLocks noGrp="1"/>
          </p:cNvSpPr>
          <p:nvPr>
            <p:ph type="body" idx="1" hasCustomPrompt="1"/>
          </p:nvPr>
        </p:nvSpPr>
        <p:spPr>
          <a:xfrm>
            <a:off x="45720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4" name="Content Placeholder 3"/>
          <p:cNvSpPr>
            <a:spLocks noGrp="1"/>
          </p:cNvSpPr>
          <p:nvPr>
            <p:ph sz="half" idx="2" hasCustomPrompt="1"/>
          </p:nvPr>
        </p:nvSpPr>
        <p:spPr>
          <a:xfrm>
            <a:off x="3291114" y="160194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5" name="Text Placeholder 4"/>
          <p:cNvSpPr>
            <a:spLocks noGrp="1"/>
          </p:cNvSpPr>
          <p:nvPr>
            <p:ph type="body" sz="quarter" idx="3" hasCustomPrompt="1"/>
          </p:nvPr>
        </p:nvSpPr>
        <p:spPr>
          <a:xfrm>
            <a:off x="612648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6" name="Content Placeholder 5"/>
          <p:cNvSpPr>
            <a:spLocks noGrp="1"/>
          </p:cNvSpPr>
          <p:nvPr>
            <p:ph sz="quarter" idx="4" hasCustomPrompt="1"/>
          </p:nvPr>
        </p:nvSpPr>
        <p:spPr>
          <a:xfrm>
            <a:off x="457200" y="317565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0" name="Content Placeholder 3"/>
          <p:cNvSpPr>
            <a:spLocks noGrp="1"/>
          </p:cNvSpPr>
          <p:nvPr>
            <p:ph sz="half" idx="13" hasCustomPrompt="1"/>
          </p:nvPr>
        </p:nvSpPr>
        <p:spPr>
          <a:xfrm>
            <a:off x="3300984" y="317565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1" name="Content Placeholder 5"/>
          <p:cNvSpPr>
            <a:spLocks noGrp="1"/>
          </p:cNvSpPr>
          <p:nvPr>
            <p:ph sz="quarter" idx="14" hasCustomPrompt="1"/>
          </p:nvPr>
        </p:nvSpPr>
        <p:spPr>
          <a:xfrm>
            <a:off x="6128658" y="3171876"/>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2" name="Content Placeholder 5"/>
          <p:cNvSpPr>
            <a:spLocks noGrp="1"/>
          </p:cNvSpPr>
          <p:nvPr>
            <p:ph sz="quarter" idx="15" hasCustomPrompt="1"/>
          </p:nvPr>
        </p:nvSpPr>
        <p:spPr>
          <a:xfrm>
            <a:off x="457200" y="4761264"/>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3" name="Content Placeholder 5"/>
          <p:cNvSpPr>
            <a:spLocks noGrp="1"/>
          </p:cNvSpPr>
          <p:nvPr>
            <p:ph sz="quarter" idx="16" hasCustomPrompt="1"/>
          </p:nvPr>
        </p:nvSpPr>
        <p:spPr>
          <a:xfrm>
            <a:off x="3299388" y="4761264"/>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4" name="Content Placeholder 5"/>
          <p:cNvSpPr>
            <a:spLocks noGrp="1"/>
          </p:cNvSpPr>
          <p:nvPr>
            <p:ph sz="quarter" idx="17" hasCustomPrompt="1"/>
          </p:nvPr>
        </p:nvSpPr>
        <p:spPr>
          <a:xfrm>
            <a:off x="6128658" y="4764312"/>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8" name="Footer Placeholder 7"/>
          <p:cNvSpPr>
            <a:spLocks noGrp="1"/>
          </p:cNvSpPr>
          <p:nvPr>
            <p:ph type="ftr" sz="quarter" idx="11"/>
          </p:nvPr>
        </p:nvSpPr>
        <p:spPr/>
        <p:txBody>
          <a:bodyPr/>
          <a:lstStyle>
            <a:lvl1pPr>
              <a:buFont typeface="Arial" pitchFamily="34" charset="0"/>
              <a:buNone/>
              <a:defRPr/>
            </a:lvl1pPr>
          </a:lstStyle>
          <a:p>
            <a:endParaRPr lang="en-US"/>
          </a:p>
        </p:txBody>
      </p:sp>
      <p:sp>
        <p:nvSpPr>
          <p:cNvPr id="7" name="Date Placeholder 6"/>
          <p:cNvSpPr>
            <a:spLocks noGrp="1"/>
          </p:cNvSpPr>
          <p:nvPr>
            <p:ph type="dt" sz="half" idx="10"/>
          </p:nvPr>
        </p:nvSpPr>
        <p:spPr/>
        <p:txBody>
          <a:bodyPr/>
          <a:lstStyle/>
          <a:p>
            <a:fld id="{0675E65D-ECF6-4728-A00A-D5DB4BEEE375}" type="datetime1">
              <a:rPr lang="en-US" smtClean="0"/>
              <a:t>8/14/2019</a:t>
            </a:fld>
            <a:endParaRPr lang="en-US"/>
          </a:p>
        </p:txBody>
      </p:sp>
      <p:sp>
        <p:nvSpPr>
          <p:cNvPr id="9" name="Slide Number Placeholder 8"/>
          <p:cNvSpPr>
            <a:spLocks noGrp="1"/>
          </p:cNvSpPr>
          <p:nvPr>
            <p:ph type="sldNum" sz="quarter" idx="12"/>
          </p:nvPr>
        </p:nvSpPr>
        <p:spPr/>
        <p:txBody>
          <a:bodyPr/>
          <a:lstStyle/>
          <a:p>
            <a:fld id="{4C404A2B-EE51-41D7-B879-F8E5E9C51050}" type="slidenum">
              <a:rPr lang="en-US" smtClean="0"/>
              <a:pPr/>
              <a:t>‹#›</a:t>
            </a:fld>
            <a:endParaRPr lang="en-US"/>
          </a:p>
        </p:txBody>
      </p:sp>
    </p:spTree>
    <p:extLst>
      <p:ext uri="{BB962C8B-B14F-4D97-AF65-F5344CB8AC3E}">
        <p14:creationId xmlns:p14="http://schemas.microsoft.com/office/powerpoint/2010/main" val="2127716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2800"/>
            </a:lvl1pPr>
            <a:lvl2pPr>
              <a:buClr>
                <a:srgbClr val="007FA3"/>
              </a:buClr>
              <a:defRPr sz="2400"/>
            </a:lvl2pPr>
            <a:lvl3pPr>
              <a:buClr>
                <a:srgbClr val="007FA3"/>
              </a:buClr>
              <a:defRPr sz="2000"/>
            </a:lvl3pPr>
            <a:lvl4pPr>
              <a:buClr>
                <a:srgbClr val="007FA3"/>
              </a:buClr>
              <a:defRPr sz="2000"/>
            </a:lvl4pPr>
            <a:lvl5pPr>
              <a:buClr>
                <a:srgbClr val="007FA3"/>
              </a:buClr>
              <a:defRPr sz="2000"/>
            </a:lvl5pPr>
            <a:lvl6pPr>
              <a:buClr>
                <a:srgbClr val="007FA3"/>
              </a:buClr>
              <a:defRPr sz="2000"/>
            </a:lvl6pPr>
            <a:lvl7pPr>
              <a:buClr>
                <a:srgbClr val="007FA3"/>
              </a:buClr>
              <a:defRPr sz="2000"/>
            </a:lvl7pPr>
            <a:lvl8pPr>
              <a:buClr>
                <a:srgbClr val="007FA3"/>
              </a:buClr>
              <a:defRPr sz="2000"/>
            </a:lvl8pPr>
            <a:lvl9pPr>
              <a:buClr>
                <a:srgbClr val="007FA3"/>
              </a:buCl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119A8277-3014-4417-9DD4-DE84C81F9CAE}" type="datetime1">
              <a:rPr lang="en-US" smtClean="0"/>
              <a:t>8/14/2019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
        <p:nvSpPr>
          <p:cNvPr id="11" name="Text Placeholder 2"/>
          <p:cNvSpPr>
            <a:spLocks noGrp="1"/>
          </p:cNvSpPr>
          <p:nvPr>
            <p:ph type="body" idx="13" hasCustomPrompt="1"/>
          </p:nvPr>
        </p:nvSpPr>
        <p:spPr>
          <a:xfrm>
            <a:off x="6126480" y="160020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2" name="Content Placeholder 3"/>
          <p:cNvSpPr>
            <a:spLocks noGrp="1"/>
          </p:cNvSpPr>
          <p:nvPr>
            <p:ph sz="half" idx="2" hasCustomPrompt="1"/>
          </p:nvPr>
        </p:nvSpPr>
        <p:spPr>
          <a:xfrm>
            <a:off x="457200" y="160020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3" name="Text Placeholder 4"/>
          <p:cNvSpPr>
            <a:spLocks noGrp="1"/>
          </p:cNvSpPr>
          <p:nvPr>
            <p:ph type="body" sz="quarter" idx="3" hasCustomPrompt="1"/>
          </p:nvPr>
        </p:nvSpPr>
        <p:spPr>
          <a:xfrm>
            <a:off x="329184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Tree>
    <p:extLst>
      <p:ext uri="{BB962C8B-B14F-4D97-AF65-F5344CB8AC3E}">
        <p14:creationId xmlns:p14="http://schemas.microsoft.com/office/powerpoint/2010/main" val="1210909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CB7C99FE-8DCE-4154-B689-0B31A0F8501E}" type="datetime1">
              <a:rPr lang="en-US" smtClean="0"/>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16" name="Text Placeholder 2"/>
          <p:cNvSpPr>
            <a:spLocks noGrp="1"/>
          </p:cNvSpPr>
          <p:nvPr>
            <p:ph type="body" idx="14" hasCustomPrompt="1"/>
          </p:nvPr>
        </p:nvSpPr>
        <p:spPr>
          <a:xfrm>
            <a:off x="6126480" y="160020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7" name="Content Placeholder 3"/>
          <p:cNvSpPr>
            <a:spLocks noGrp="1"/>
          </p:cNvSpPr>
          <p:nvPr>
            <p:ph sz="half" idx="2" hasCustomPrompt="1"/>
          </p:nvPr>
        </p:nvSpPr>
        <p:spPr>
          <a:xfrm>
            <a:off x="457200" y="160020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8" name="Text Placeholder 4"/>
          <p:cNvSpPr>
            <a:spLocks noGrp="1"/>
          </p:cNvSpPr>
          <p:nvPr>
            <p:ph type="body" sz="quarter" idx="3" hasCustomPrompt="1"/>
          </p:nvPr>
        </p:nvSpPr>
        <p:spPr>
          <a:xfrm>
            <a:off x="329184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Tree>
    <p:extLst>
      <p:ext uri="{BB962C8B-B14F-4D97-AF65-F5344CB8AC3E}">
        <p14:creationId xmlns:p14="http://schemas.microsoft.com/office/powerpoint/2010/main" val="3154799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9C89CDE6-7ED1-4EC3-9F47-DA8F8320B525}" type="datetime1">
              <a:rPr lang="en-US" smtClean="0"/>
              <a:t>8/14/2019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12" name="Text Placeholder 2"/>
          <p:cNvSpPr>
            <a:spLocks noGrp="1"/>
          </p:cNvSpPr>
          <p:nvPr>
            <p:ph type="body" idx="14" hasCustomPrompt="1"/>
          </p:nvPr>
        </p:nvSpPr>
        <p:spPr>
          <a:xfrm>
            <a:off x="6126480" y="160020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3" name="Content Placeholder 3"/>
          <p:cNvSpPr>
            <a:spLocks noGrp="1"/>
          </p:cNvSpPr>
          <p:nvPr>
            <p:ph sz="half" idx="2" hasCustomPrompt="1"/>
          </p:nvPr>
        </p:nvSpPr>
        <p:spPr>
          <a:xfrm>
            <a:off x="457200" y="160020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7" name="Text Placeholder 4"/>
          <p:cNvSpPr>
            <a:spLocks noGrp="1"/>
          </p:cNvSpPr>
          <p:nvPr>
            <p:ph type="body" sz="quarter" idx="3" hasCustomPrompt="1"/>
          </p:nvPr>
        </p:nvSpPr>
        <p:spPr>
          <a:xfrm>
            <a:off x="329184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4" name="TextBox 13"/>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5"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9"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1 -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037960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35256"/>
            <a:ext cx="8229600" cy="1097280"/>
          </a:xfrm>
        </p:spPr>
        <p:txBody>
          <a:bodyPr/>
          <a:lstStyle>
            <a:lvl1pPr>
              <a:defRPr/>
            </a:lvl1pPr>
          </a:lstStyle>
          <a:p>
            <a:r>
              <a:rPr lang="en-US" dirty="0"/>
              <a:t>Click to edit Master title style</a:t>
            </a:r>
          </a:p>
        </p:txBody>
      </p:sp>
      <p:sp>
        <p:nvSpPr>
          <p:cNvPr id="3" name="Content Placeholder 2"/>
          <p:cNvSpPr>
            <a:spLocks noGrp="1"/>
          </p:cNvSpPr>
          <p:nvPr>
            <p:ph idx="1"/>
          </p:nvPr>
        </p:nvSpPr>
        <p:spPr>
          <a:xfrm>
            <a:off x="457200" y="1869149"/>
            <a:ext cx="8229600" cy="4248459"/>
          </a:xfrm>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B11E1444-F8BD-4B4C-9589-EA809508934E}" type="datetime1">
              <a:rPr lang="en-US" smtClean="0"/>
              <a:t>8/14/2019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
        <p:nvSpPr>
          <p:cNvPr id="12" name="Text Placeholder 11"/>
          <p:cNvSpPr>
            <a:spLocks noGrp="1"/>
          </p:cNvSpPr>
          <p:nvPr>
            <p:ph type="body" sz="quarter" idx="13" hasCustomPrompt="1"/>
          </p:nvPr>
        </p:nvSpPr>
        <p:spPr>
          <a:xfrm>
            <a:off x="457200" y="1183944"/>
            <a:ext cx="8229600" cy="457200"/>
          </a:xfrm>
        </p:spPr>
        <p:txBody>
          <a:bodyPr/>
          <a:lstStyle>
            <a:lvl1pPr algn="l" defTabSz="914400" rtl="0" eaLnBrk="1" latinLnBrk="0" hangingPunct="1">
              <a:lnSpc>
                <a:spcPct val="100000"/>
              </a:lnSpc>
              <a:spcBef>
                <a:spcPct val="0"/>
              </a:spcBef>
              <a:buNone/>
              <a:defRPr lang="en-US" sz="2400" b="1" kern="1200" dirty="0">
                <a:solidFill>
                  <a:srgbClr val="007FA3"/>
                </a:solidFill>
                <a:latin typeface="Times New Roman" panose="02020603050405020304" pitchFamily="18" charset="0"/>
                <a:ea typeface="+mj-ea"/>
                <a:cs typeface="Times New Roman" panose="02020603050405020304" pitchFamily="18" charset="0"/>
              </a:defRPr>
            </a:lvl1pPr>
          </a:lstStyle>
          <a:p>
            <a:pPr lvl="0"/>
            <a:r>
              <a:rPr lang="en-US" dirty="0"/>
              <a:t>Click to edit Master title style</a:t>
            </a:r>
          </a:p>
        </p:txBody>
      </p:sp>
      <p:sp>
        <p:nvSpPr>
          <p:cNvPr id="11" name="Rectangle 10"/>
          <p:cNvSpPr/>
          <p:nvPr userDrawn="1"/>
        </p:nvSpPr>
        <p:spPr>
          <a:xfrm>
            <a:off x="228600" y="1641144"/>
            <a:ext cx="45720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12109093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
            <a:ext cx="8229600" cy="1097280"/>
          </a:xfrm>
        </p:spPr>
        <p:txBody>
          <a:bodyPr/>
          <a:lstStyle/>
          <a:p>
            <a:r>
              <a:rPr lang="en-US" dirty="0"/>
              <a:t>Click to edit Master title style</a:t>
            </a:r>
          </a:p>
        </p:txBody>
      </p:sp>
      <p:sp>
        <p:nvSpPr>
          <p:cNvPr id="3" name="Text Placeholder 2"/>
          <p:cNvSpPr>
            <a:spLocks noGrp="1"/>
          </p:cNvSpPr>
          <p:nvPr>
            <p:ph type="body" idx="1"/>
          </p:nvPr>
        </p:nvSpPr>
        <p:spPr>
          <a:xfrm>
            <a:off x="453288" y="1447800"/>
            <a:ext cx="3966312"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453288" y="2271712"/>
            <a:ext cx="3966312"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24401" y="1447800"/>
            <a:ext cx="3962400"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724401" y="2271712"/>
            <a:ext cx="3962400"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F49C0F90-992B-4083-9263-FBACD513C861}" type="datetime1">
              <a:rPr lang="en-US" smtClean="0"/>
              <a:t>8/14/2019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404A2B-EE51-41D7-B879-F8E5E9C51050}" type="slidenum">
              <a:rPr lang="en-US" smtClean="0"/>
              <a:pPr/>
              <a:t>‹#›</a:t>
            </a:fld>
            <a:endParaRPr lang="en-US"/>
          </a:p>
        </p:txBody>
      </p:sp>
    </p:spTree>
    <p:extLst>
      <p:ext uri="{BB962C8B-B14F-4D97-AF65-F5344CB8AC3E}">
        <p14:creationId xmlns:p14="http://schemas.microsoft.com/office/powerpoint/2010/main" val="1250598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
            <a:ext cx="8229600" cy="1097280"/>
          </a:xfrm>
        </p:spPr>
        <p:txBody>
          <a:bodyPr/>
          <a:lstStyle/>
          <a:p>
            <a:r>
              <a:rPr lang="en-US" dirty="0"/>
              <a:t>Click to edit Master title style</a:t>
            </a:r>
          </a:p>
        </p:txBody>
      </p:sp>
      <p:sp>
        <p:nvSpPr>
          <p:cNvPr id="3" name="Text Placeholder 2"/>
          <p:cNvSpPr>
            <a:spLocks noGrp="1"/>
          </p:cNvSpPr>
          <p:nvPr>
            <p:ph type="body" idx="1"/>
          </p:nvPr>
        </p:nvSpPr>
        <p:spPr>
          <a:xfrm>
            <a:off x="457200" y="1447800"/>
            <a:ext cx="3962400"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457200" y="2271712"/>
            <a:ext cx="3962400" cy="16097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24401" y="1447800"/>
            <a:ext cx="3965124"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724401" y="2271712"/>
            <a:ext cx="3965124" cy="16097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02BA1CB1-B143-4BD1-827A-7F1ECE52B97B}" type="datetime1">
              <a:rPr lang="en-US" smtClean="0"/>
              <a:t>8/14/2019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404A2B-EE51-41D7-B879-F8E5E9C51050}" type="slidenum">
              <a:rPr lang="en-US" smtClean="0"/>
              <a:pPr/>
              <a:t>‹#›</a:t>
            </a:fld>
            <a:endParaRPr lang="en-US"/>
          </a:p>
        </p:txBody>
      </p:sp>
      <p:sp>
        <p:nvSpPr>
          <p:cNvPr id="10" name="Content Placeholder 3"/>
          <p:cNvSpPr>
            <a:spLocks noGrp="1"/>
          </p:cNvSpPr>
          <p:nvPr>
            <p:ph sz="half" idx="13"/>
          </p:nvPr>
        </p:nvSpPr>
        <p:spPr>
          <a:xfrm>
            <a:off x="458730" y="4044721"/>
            <a:ext cx="3962400" cy="18557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5"/>
          <p:cNvSpPr>
            <a:spLocks noGrp="1"/>
          </p:cNvSpPr>
          <p:nvPr>
            <p:ph sz="quarter" idx="14"/>
          </p:nvPr>
        </p:nvSpPr>
        <p:spPr>
          <a:xfrm>
            <a:off x="4732563" y="4055609"/>
            <a:ext cx="3965124" cy="18557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5103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409B23B-69A6-48B0-BCFB-DD911E034513}" type="datetime1">
              <a:rPr lang="en-US" smtClean="0"/>
              <a:t>8/14/2019</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sp>
        <p:nvSpPr>
          <p:cNvPr id="8" name="TextBox 7"/>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9" name="Shape 15" descr="Pearson Logo"/>
          <p:cNvPicPr preferRelativeResize="0"/>
          <p:nvPr userDrawn="1"/>
        </p:nvPicPr>
        <p:blipFill rotWithShape="1">
          <a:blip r:embed="rId19" cstate="print">
            <a:alphaModFix/>
          </a:blip>
          <a:srcRect/>
          <a:stretch/>
        </p:blipFill>
        <p:spPr>
          <a:xfrm>
            <a:off x="443972" y="6429709"/>
            <a:ext cx="917999" cy="279914"/>
          </a:xfrm>
          <a:prstGeom prst="rect">
            <a:avLst/>
          </a:prstGeom>
          <a:noFill/>
          <a:ln>
            <a:noFill/>
          </a:ln>
        </p:spPr>
      </p:pic>
      <p:sp>
        <p:nvSpPr>
          <p:cNvPr id="10"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1 -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71"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 id="2147483662" r:id="rId11"/>
    <p:sldLayoutId id="2147483663" r:id="rId12"/>
    <p:sldLayoutId id="2147483664" r:id="rId13"/>
    <p:sldLayoutId id="2147483665" r:id="rId14"/>
    <p:sldLayoutId id="2147483668" r:id="rId15"/>
    <p:sldLayoutId id="2147483669" r:id="rId16"/>
    <p:sldLayoutId id="2147483670" r:id="rId17"/>
  </p:sldLayoutIdLst>
  <p:hf sldNum="0" hdr="0" ftr="0" dt="0"/>
  <p:txStyles>
    <p:titleStyle>
      <a:lvl1pPr algn="l" defTabSz="914400" rtl="0" eaLnBrk="1" latinLnBrk="0" hangingPunct="1">
        <a:lnSpc>
          <a:spcPct val="100000"/>
        </a:lnSpc>
        <a:spcBef>
          <a:spcPct val="0"/>
        </a:spcBef>
        <a:buNone/>
        <a:defRPr sz="3400" b="1" kern="1200">
          <a:solidFill>
            <a:srgbClr val="007FA3"/>
          </a:solidFill>
          <a:latin typeface="+mn-lt"/>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Organizational Behaviour:&#10;Understanding and Managing Life at Work"/>
          <p:cNvSpPr>
            <a:spLocks noGrp="1"/>
          </p:cNvSpPr>
          <p:nvPr>
            <p:ph type="title"/>
          </p:nvPr>
        </p:nvSpPr>
        <p:spPr>
          <a:xfrm>
            <a:off x="457200" y="215371"/>
            <a:ext cx="8229600" cy="1041929"/>
          </a:xfrm>
        </p:spPr>
        <p:txBody>
          <a:bodyPr/>
          <a:lstStyle/>
          <a:p>
            <a:r>
              <a:rPr lang="en-US" dirty="0"/>
              <a:t>Organizational </a:t>
            </a:r>
            <a:r>
              <a:rPr lang="en-US" dirty="0" err="1"/>
              <a:t>Behaviour</a:t>
            </a:r>
            <a:r>
              <a:rPr lang="en-US" dirty="0"/>
              <a:t>:</a:t>
            </a:r>
            <a:br>
              <a:rPr lang="en-US" dirty="0"/>
            </a:br>
            <a:r>
              <a:rPr lang="en-US" b="0" dirty="0"/>
              <a:t>Understanding and Managing Life at Work</a:t>
            </a:r>
          </a:p>
        </p:txBody>
      </p:sp>
      <p:sp>
        <p:nvSpPr>
          <p:cNvPr id="3" name="Text Placeholder 2"/>
          <p:cNvSpPr>
            <a:spLocks noGrp="1"/>
          </p:cNvSpPr>
          <p:nvPr>
            <p:ph type="body" sz="quarter" idx="13"/>
          </p:nvPr>
        </p:nvSpPr>
        <p:spPr>
          <a:xfrm>
            <a:off x="457200" y="1300531"/>
            <a:ext cx="8229600" cy="359857"/>
          </a:xfrm>
        </p:spPr>
        <p:txBody>
          <a:bodyPr/>
          <a:lstStyle/>
          <a:p>
            <a:r>
              <a:rPr lang="en-US" dirty="0"/>
              <a:t>Eleventh Edition</a:t>
            </a:r>
          </a:p>
        </p:txBody>
      </p:sp>
      <p:sp>
        <p:nvSpPr>
          <p:cNvPr id="4" name="Text Placeholder 3"/>
          <p:cNvSpPr>
            <a:spLocks noGrp="1"/>
          </p:cNvSpPr>
          <p:nvPr>
            <p:ph type="body" sz="quarter" idx="14"/>
          </p:nvPr>
        </p:nvSpPr>
        <p:spPr/>
        <p:txBody>
          <a:bodyPr/>
          <a:lstStyle/>
          <a:p>
            <a:r>
              <a:rPr lang="en-US" dirty="0"/>
              <a:t>Chapter 1</a:t>
            </a:r>
          </a:p>
        </p:txBody>
      </p:sp>
      <p:sp>
        <p:nvSpPr>
          <p:cNvPr id="5" name="Text Placeholder 4"/>
          <p:cNvSpPr>
            <a:spLocks noGrp="1"/>
          </p:cNvSpPr>
          <p:nvPr>
            <p:ph type="body" sz="quarter" idx="15"/>
          </p:nvPr>
        </p:nvSpPr>
        <p:spPr/>
        <p:txBody>
          <a:bodyPr/>
          <a:lstStyle/>
          <a:p>
            <a:pPr>
              <a:spcAft>
                <a:spcPct val="0"/>
              </a:spcAft>
            </a:pPr>
            <a:r>
              <a:rPr lang="en-US" altLang="en-US" dirty="0"/>
              <a:t>Organizational Behaviour and Management</a:t>
            </a:r>
          </a:p>
        </p:txBody>
      </p:sp>
      <p:sp>
        <p:nvSpPr>
          <p:cNvPr id="8" name="Text Placeholder 7"/>
          <p:cNvSpPr>
            <a:spLocks noGrp="1"/>
          </p:cNvSpPr>
          <p:nvPr>
            <p:ph type="body" sz="quarter" idx="16"/>
          </p:nvPr>
        </p:nvSpPr>
        <p:spPr/>
        <p:txBody>
          <a:bodyPr/>
          <a:lstStyle/>
          <a:p>
            <a:r>
              <a:rPr lang="en-US" altLang="en-US" dirty="0"/>
              <a:t>Copyright © 2020 Pearson Canada Inc.</a:t>
            </a:r>
          </a:p>
        </p:txBody>
      </p:sp>
      <p:pic>
        <p:nvPicPr>
          <p:cNvPr id="1026" name="Picture 2" descr="Organizational Behaviour:&#10;Eleventh Edition by Gary hohan, Alan M. Saks&#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76400"/>
            <a:ext cx="3429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7816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Learning Objectives</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a:xfrm>
            <a:off x="457200" y="1600200"/>
            <a:ext cx="8229600" cy="4648200"/>
          </a:xfrm>
        </p:spPr>
        <p:txBody>
          <a:bodyPr/>
          <a:lstStyle/>
          <a:p>
            <a:pPr marL="1143000" indent="-1143000">
              <a:spcBef>
                <a:spcPts val="1000"/>
              </a:spcBef>
              <a:buNone/>
            </a:pPr>
            <a:r>
              <a:rPr lang="en-CA" altLang="en-US" dirty="0">
                <a:solidFill>
                  <a:schemeClr val="bg2"/>
                </a:solidFill>
              </a:rPr>
              <a:t>LO1.1	</a:t>
            </a:r>
            <a:r>
              <a:rPr lang="en-CA" altLang="en-US" dirty="0"/>
              <a:t>Define </a:t>
            </a:r>
            <a:r>
              <a:rPr lang="en-CA" altLang="en-US" i="1" dirty="0"/>
              <a:t>organizations </a:t>
            </a:r>
            <a:r>
              <a:rPr lang="en-CA" altLang="en-US" dirty="0"/>
              <a:t>and describe their basic characteristics. </a:t>
            </a:r>
          </a:p>
          <a:p>
            <a:pPr marL="1143000" indent="-1143000">
              <a:spcBef>
                <a:spcPts val="1000"/>
              </a:spcBef>
              <a:buNone/>
            </a:pPr>
            <a:r>
              <a:rPr lang="en-CA" altLang="en-US" dirty="0">
                <a:solidFill>
                  <a:schemeClr val="bg2"/>
                </a:solidFill>
              </a:rPr>
              <a:t>LO1.2</a:t>
            </a:r>
            <a:r>
              <a:rPr lang="en-CA" altLang="en-US" dirty="0"/>
              <a:t>	Explain the concept of </a:t>
            </a:r>
            <a:r>
              <a:rPr lang="en-CA" altLang="en-US" i="1" dirty="0"/>
              <a:t>organizational behaviour</a:t>
            </a:r>
            <a:r>
              <a:rPr lang="en-CA" altLang="en-US" dirty="0"/>
              <a:t> and describe the goals of the field.</a:t>
            </a:r>
          </a:p>
          <a:p>
            <a:pPr marL="1143000" indent="-1143000">
              <a:spcBef>
                <a:spcPts val="1000"/>
              </a:spcBef>
              <a:buNone/>
            </a:pPr>
            <a:r>
              <a:rPr lang="en-CA" altLang="en-US" dirty="0">
                <a:solidFill>
                  <a:schemeClr val="bg2"/>
                </a:solidFill>
              </a:rPr>
              <a:t>LO1.3</a:t>
            </a:r>
            <a:r>
              <a:rPr lang="en-CA" altLang="en-US" dirty="0"/>
              <a:t>	Contrast the </a:t>
            </a:r>
            <a:r>
              <a:rPr lang="en-CA" altLang="en-US" i="1" dirty="0"/>
              <a:t>classical viewpoint</a:t>
            </a:r>
            <a:r>
              <a:rPr lang="en-CA" altLang="en-US" dirty="0"/>
              <a:t> of management with that advocated by the </a:t>
            </a:r>
            <a:r>
              <a:rPr lang="en-CA" altLang="en-US" i="1" dirty="0"/>
              <a:t>human relations movement</a:t>
            </a:r>
            <a:r>
              <a:rPr lang="en-CA" altLang="en-US" dirty="0"/>
              <a:t>.</a:t>
            </a:r>
          </a:p>
        </p:txBody>
      </p:sp>
    </p:spTree>
    <p:extLst>
      <p:ext uri="{BB962C8B-B14F-4D97-AF65-F5344CB8AC3E}">
        <p14:creationId xmlns:p14="http://schemas.microsoft.com/office/powerpoint/2010/main" val="3508692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Learning Objectives</a:t>
            </a:r>
            <a:r>
              <a:rPr lang="en-CA" altLang="en-US" sz="2000" dirty="0"/>
              <a:t> </a:t>
            </a:r>
            <a:r>
              <a:rPr lang="en-CA" altLang="en-US" sz="2000" b="0" dirty="0"/>
              <a:t>(2 of 2)</a:t>
            </a:r>
            <a:endParaRPr lang="en-US" dirty="0"/>
          </a:p>
        </p:txBody>
      </p:sp>
      <p:sp>
        <p:nvSpPr>
          <p:cNvPr id="3" name="Content Placeholder 2"/>
          <p:cNvSpPr>
            <a:spLocks noGrp="1"/>
          </p:cNvSpPr>
          <p:nvPr>
            <p:ph idx="1"/>
          </p:nvPr>
        </p:nvSpPr>
        <p:spPr>
          <a:xfrm>
            <a:off x="457200" y="1600200"/>
            <a:ext cx="8229600" cy="4648200"/>
          </a:xfrm>
        </p:spPr>
        <p:txBody>
          <a:bodyPr/>
          <a:lstStyle/>
          <a:p>
            <a:pPr marL="1143000" indent="-1143000">
              <a:buNone/>
            </a:pPr>
            <a:r>
              <a:rPr lang="en-CA" altLang="en-US" dirty="0">
                <a:solidFill>
                  <a:schemeClr val="bg2"/>
                </a:solidFill>
              </a:rPr>
              <a:t>LO1.4</a:t>
            </a:r>
            <a:r>
              <a:rPr lang="en-CA" altLang="en-US" dirty="0"/>
              <a:t>	Describe the </a:t>
            </a:r>
            <a:r>
              <a:rPr lang="en-CA" altLang="en-US" i="1" dirty="0"/>
              <a:t>contingency approach</a:t>
            </a:r>
            <a:r>
              <a:rPr lang="en-CA" altLang="en-US" dirty="0"/>
              <a:t> to management.</a:t>
            </a:r>
          </a:p>
          <a:p>
            <a:pPr marL="1143000" indent="-1143000">
              <a:buNone/>
            </a:pPr>
            <a:r>
              <a:rPr lang="en-CA" altLang="en-US" dirty="0">
                <a:solidFill>
                  <a:schemeClr val="bg2"/>
                </a:solidFill>
              </a:rPr>
              <a:t>LO1.5</a:t>
            </a:r>
            <a:r>
              <a:rPr lang="en-CA" altLang="en-US" dirty="0"/>
              <a:t>	Describe the four contemporary management concerns facing organizations and how organizational behaviour can help organizations understand and manage these concerns.</a:t>
            </a:r>
            <a:endParaRPr lang="en-US" dirty="0"/>
          </a:p>
        </p:txBody>
      </p:sp>
    </p:spTree>
    <p:extLst>
      <p:ext uri="{BB962C8B-B14F-4D97-AF65-F5344CB8AC3E}">
        <p14:creationId xmlns:p14="http://schemas.microsoft.com/office/powerpoint/2010/main" val="4209195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What Are Organizations?</a:t>
            </a:r>
            <a:endParaRPr lang="en-US" dirty="0"/>
          </a:p>
        </p:txBody>
      </p:sp>
      <p:sp>
        <p:nvSpPr>
          <p:cNvPr id="3" name="Content Placeholder 2"/>
          <p:cNvSpPr>
            <a:spLocks noGrp="1"/>
          </p:cNvSpPr>
          <p:nvPr>
            <p:ph idx="1"/>
          </p:nvPr>
        </p:nvSpPr>
        <p:spPr/>
        <p:txBody>
          <a:bodyPr/>
          <a:lstStyle/>
          <a:p>
            <a:r>
              <a:rPr lang="en-CA" altLang="en-US" i="1" dirty="0"/>
              <a:t>Organizations </a:t>
            </a:r>
            <a:r>
              <a:rPr lang="en-CA" altLang="en-US" dirty="0"/>
              <a:t>are social inventions for accomplishing common goals through group effort.</a:t>
            </a:r>
          </a:p>
          <a:p>
            <a:r>
              <a:rPr lang="en-CA" altLang="en-US" dirty="0"/>
              <a:t>Key characteristics of organizations:</a:t>
            </a:r>
          </a:p>
          <a:p>
            <a:pPr lvl="1"/>
            <a:r>
              <a:rPr lang="en-CA" altLang="en-US" dirty="0"/>
              <a:t>Social inventions</a:t>
            </a:r>
          </a:p>
          <a:p>
            <a:pPr lvl="1"/>
            <a:r>
              <a:rPr lang="en-CA" altLang="en-US" dirty="0"/>
              <a:t>Goal accomplishment</a:t>
            </a:r>
          </a:p>
          <a:p>
            <a:pPr lvl="1"/>
            <a:r>
              <a:rPr lang="en-CA" altLang="en-US" dirty="0"/>
              <a:t>Group effort</a:t>
            </a:r>
            <a:endParaRPr lang="en-US" dirty="0"/>
          </a:p>
        </p:txBody>
      </p:sp>
    </p:spTree>
    <p:extLst>
      <p:ext uri="{BB962C8B-B14F-4D97-AF65-F5344CB8AC3E}">
        <p14:creationId xmlns:p14="http://schemas.microsoft.com/office/powerpoint/2010/main" val="1760024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Social Inventions</a:t>
            </a:r>
            <a:endParaRPr lang="en-US" dirty="0"/>
          </a:p>
        </p:txBody>
      </p:sp>
      <p:sp>
        <p:nvSpPr>
          <p:cNvPr id="3" name="Content Placeholder 2"/>
          <p:cNvSpPr>
            <a:spLocks noGrp="1"/>
          </p:cNvSpPr>
          <p:nvPr>
            <p:ph idx="1"/>
          </p:nvPr>
        </p:nvSpPr>
        <p:spPr/>
        <p:txBody>
          <a:bodyPr/>
          <a:lstStyle/>
          <a:p>
            <a:r>
              <a:rPr lang="en-CA" altLang="en-US" dirty="0"/>
              <a:t>An essential characteristic of organizations is the coordinated presence of </a:t>
            </a:r>
            <a:r>
              <a:rPr lang="en-CA" altLang="en-US" i="1" dirty="0"/>
              <a:t>people, </a:t>
            </a:r>
            <a:r>
              <a:rPr lang="en-CA" altLang="en-US" dirty="0"/>
              <a:t>not things.</a:t>
            </a:r>
          </a:p>
          <a:p>
            <a:r>
              <a:rPr lang="en-CA" altLang="en-US" b="1" i="1" dirty="0"/>
              <a:t>The field of organizational behaviour is about understanding people and managing them to work effectively.</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Goal Accomplishment</a:t>
            </a:r>
            <a:endParaRPr lang="en-US" dirty="0"/>
          </a:p>
        </p:txBody>
      </p:sp>
      <p:sp>
        <p:nvSpPr>
          <p:cNvPr id="3" name="Content Placeholder 2"/>
          <p:cNvSpPr>
            <a:spLocks noGrp="1"/>
          </p:cNvSpPr>
          <p:nvPr>
            <p:ph idx="1"/>
          </p:nvPr>
        </p:nvSpPr>
        <p:spPr>
          <a:xfrm>
            <a:off x="457200" y="1600200"/>
            <a:ext cx="8229600" cy="4648200"/>
          </a:xfrm>
        </p:spPr>
        <p:txBody>
          <a:bodyPr/>
          <a:lstStyle/>
          <a:p>
            <a:pPr>
              <a:lnSpc>
                <a:spcPct val="90000"/>
              </a:lnSpc>
            </a:pPr>
            <a:r>
              <a:rPr lang="en-CA" altLang="en-US" dirty="0"/>
              <a:t>All organizations have goals.</a:t>
            </a:r>
          </a:p>
          <a:p>
            <a:pPr>
              <a:lnSpc>
                <a:spcPct val="90000"/>
              </a:lnSpc>
            </a:pPr>
            <a:r>
              <a:rPr lang="en-CA" altLang="en-US" dirty="0"/>
              <a:t>Organizational </a:t>
            </a:r>
            <a:r>
              <a:rPr lang="en-CA" altLang="en-US" i="1" dirty="0"/>
              <a:t>survival</a:t>
            </a:r>
            <a:r>
              <a:rPr lang="en-CA" altLang="en-US" dirty="0"/>
              <a:t> and </a:t>
            </a:r>
            <a:r>
              <a:rPr lang="en-CA" altLang="en-US" i="1" dirty="0"/>
              <a:t>adaptation</a:t>
            </a:r>
            <a:r>
              <a:rPr lang="en-CA" altLang="en-US" dirty="0"/>
              <a:t> to change are important goals.</a:t>
            </a:r>
          </a:p>
          <a:p>
            <a:pPr>
              <a:lnSpc>
                <a:spcPct val="90000"/>
              </a:lnSpc>
            </a:pPr>
            <a:r>
              <a:rPr lang="en-CA" altLang="en-US" b="1" i="1" dirty="0"/>
              <a:t>The field of organizational behaviour is concerned with how organizations can survive and adapt to change.</a:t>
            </a:r>
          </a:p>
          <a:p>
            <a:pPr>
              <a:lnSpc>
                <a:spcPct val="90000"/>
              </a:lnSpc>
            </a:pPr>
            <a:r>
              <a:rPr lang="en-CA" altLang="en-US" dirty="0"/>
              <a:t>Certain behaviours are necessary for survival and adaptation.</a:t>
            </a:r>
          </a:p>
          <a:p>
            <a:pPr>
              <a:lnSpc>
                <a:spcPct val="90000"/>
              </a:lnSpc>
            </a:pPr>
            <a:r>
              <a:rPr lang="en-CA" altLang="en-US" dirty="0"/>
              <a:t>Innovation and flexibility are especially important for organizations.</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Group Effort</a:t>
            </a:r>
            <a:endParaRPr lang="en-US" dirty="0"/>
          </a:p>
        </p:txBody>
      </p:sp>
      <p:sp>
        <p:nvSpPr>
          <p:cNvPr id="3" name="Content Placeholder 2"/>
          <p:cNvSpPr>
            <a:spLocks noGrp="1"/>
          </p:cNvSpPr>
          <p:nvPr>
            <p:ph idx="1"/>
          </p:nvPr>
        </p:nvSpPr>
        <p:spPr/>
        <p:txBody>
          <a:bodyPr/>
          <a:lstStyle/>
          <a:p>
            <a:r>
              <a:rPr lang="en-CA" altLang="en-US" dirty="0"/>
              <a:t>Organizations are based on group effort – the </a:t>
            </a:r>
            <a:r>
              <a:rPr lang="en-CA" altLang="en-US" i="1" dirty="0"/>
              <a:t>interaction</a:t>
            </a:r>
            <a:r>
              <a:rPr lang="en-CA" altLang="en-US" dirty="0"/>
              <a:t> and </a:t>
            </a:r>
            <a:r>
              <a:rPr lang="en-CA" altLang="en-US" i="1" dirty="0"/>
              <a:t>coordination</a:t>
            </a:r>
            <a:r>
              <a:rPr lang="en-CA" altLang="en-US" dirty="0"/>
              <a:t> among people to accomplish goals.</a:t>
            </a:r>
          </a:p>
          <a:p>
            <a:r>
              <a:rPr lang="en-CA" altLang="en-US" dirty="0"/>
              <a:t>Much of the intellectual and physical work done in organizations is performed by groups.</a:t>
            </a:r>
          </a:p>
          <a:p>
            <a:r>
              <a:rPr lang="en-CA" altLang="en-US" b="1" i="1" dirty="0"/>
              <a:t>The field of organizational behaviour is concerned with how to get people to practise effective teamwork.</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What Is Organizational Behaviour?</a:t>
            </a:r>
            <a:endParaRPr lang="en-US" dirty="0"/>
          </a:p>
        </p:txBody>
      </p:sp>
      <p:sp>
        <p:nvSpPr>
          <p:cNvPr id="3" name="Content Placeholder 2"/>
          <p:cNvSpPr>
            <a:spLocks noGrp="1"/>
          </p:cNvSpPr>
          <p:nvPr>
            <p:ph idx="1"/>
          </p:nvPr>
        </p:nvSpPr>
        <p:spPr/>
        <p:txBody>
          <a:bodyPr/>
          <a:lstStyle/>
          <a:p>
            <a:r>
              <a:rPr lang="en-CA" altLang="en-US" dirty="0"/>
              <a:t>The attitudes and behaviours of individuals and groups in organizations.</a:t>
            </a:r>
          </a:p>
          <a:p>
            <a:r>
              <a:rPr lang="en-CA" altLang="en-US" dirty="0"/>
              <a:t>How organizations can be structured more effectively.</a:t>
            </a:r>
          </a:p>
          <a:p>
            <a:r>
              <a:rPr lang="en-CA" altLang="en-US" dirty="0"/>
              <a:t>How events in the external environment affect organizations.</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What Is Human Resources Management?</a:t>
            </a:r>
            <a:endParaRPr lang="en-US" dirty="0"/>
          </a:p>
        </p:txBody>
      </p:sp>
      <p:sp>
        <p:nvSpPr>
          <p:cNvPr id="3" name="Content Placeholder 2"/>
          <p:cNvSpPr>
            <a:spLocks noGrp="1"/>
          </p:cNvSpPr>
          <p:nvPr>
            <p:ph idx="1"/>
          </p:nvPr>
        </p:nvSpPr>
        <p:spPr/>
        <p:txBody>
          <a:bodyPr/>
          <a:lstStyle/>
          <a:p>
            <a:r>
              <a:rPr lang="en-CA" altLang="en-US" dirty="0"/>
              <a:t>Programs, practices, and systems to acquire, develop, motivate, and retain employees in organizations.</a:t>
            </a:r>
          </a:p>
          <a:p>
            <a:r>
              <a:rPr lang="en-CA" altLang="en-US" dirty="0"/>
              <a:t>Recruitment, selection, compensation, and training and development are common human resources practices.</a:t>
            </a:r>
          </a:p>
          <a:p>
            <a:r>
              <a:rPr lang="en-CA" altLang="en-US" dirty="0"/>
              <a:t>Knowledge of organizational behaviour will help you understand the use and effectiveness of human resource practices.</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Why Study Organizational Behaviour?</a:t>
            </a:r>
            <a:endParaRPr lang="en-US" dirty="0"/>
          </a:p>
        </p:txBody>
      </p:sp>
      <p:sp>
        <p:nvSpPr>
          <p:cNvPr id="3" name="Content Placeholder 2"/>
          <p:cNvSpPr>
            <a:spLocks noGrp="1"/>
          </p:cNvSpPr>
          <p:nvPr>
            <p:ph idx="1"/>
          </p:nvPr>
        </p:nvSpPr>
        <p:spPr/>
        <p:txBody>
          <a:bodyPr/>
          <a:lstStyle/>
          <a:p>
            <a:r>
              <a:rPr lang="en-CA" altLang="en-US" dirty="0"/>
              <a:t>Organizational behaviour:</a:t>
            </a:r>
          </a:p>
          <a:p>
            <a:pPr lvl="1"/>
            <a:r>
              <a:rPr lang="en-CA" altLang="en-US" dirty="0"/>
              <a:t> </a:t>
            </a:r>
            <a:r>
              <a:rPr lang="en-CA" altLang="en-US" i="1" dirty="0"/>
              <a:t>Is </a:t>
            </a:r>
            <a:r>
              <a:rPr lang="en-CA" altLang="en-US" b="1" i="1" dirty="0"/>
              <a:t>Interesting</a:t>
            </a:r>
            <a:r>
              <a:rPr lang="en-CA" altLang="en-US" dirty="0"/>
              <a:t>. It is about people and human nature, and explains the success and failure of organizations.</a:t>
            </a:r>
          </a:p>
          <a:p>
            <a:pPr lvl="1"/>
            <a:r>
              <a:rPr lang="en-CA" altLang="en-US" i="1" dirty="0"/>
              <a:t>Is </a:t>
            </a:r>
            <a:r>
              <a:rPr lang="en-CA" altLang="en-US" b="1" i="1" dirty="0"/>
              <a:t>Important</a:t>
            </a:r>
            <a:r>
              <a:rPr lang="en-CA" altLang="en-US" i="1" dirty="0"/>
              <a:t>.</a:t>
            </a:r>
            <a:r>
              <a:rPr lang="en-CA" altLang="en-US" dirty="0"/>
              <a:t> It has a profound impact on managers, employees, and consumers.</a:t>
            </a:r>
          </a:p>
          <a:p>
            <a:pPr lvl="1"/>
            <a:r>
              <a:rPr lang="en-CA" altLang="en-US" i="1" dirty="0"/>
              <a:t>Makes a </a:t>
            </a:r>
            <a:r>
              <a:rPr lang="en-CA" altLang="en-US" b="1" i="1" dirty="0"/>
              <a:t>difference</a:t>
            </a:r>
            <a:r>
              <a:rPr lang="en-CA" altLang="en-US" i="1" dirty="0"/>
              <a:t>.</a:t>
            </a:r>
            <a:r>
              <a:rPr lang="en-CA" altLang="en-US" dirty="0"/>
              <a:t> It affects individuals’ attitudes and behaviour as well as the competitiveness and effectiveness of organizations.</a:t>
            </a:r>
          </a:p>
          <a:p>
            <a:pPr lvl="2"/>
            <a:r>
              <a:rPr lang="en-CA" dirty="0"/>
              <a:t>Human capital</a:t>
            </a:r>
          </a:p>
          <a:p>
            <a:pPr lvl="2"/>
            <a:r>
              <a:rPr lang="en-CA" dirty="0"/>
              <a:t>Social capital</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Management Practices of the Best Companies to Work for in Canada</a:t>
            </a:r>
            <a:endParaRPr lang="en-US" dirty="0"/>
          </a:p>
        </p:txBody>
      </p:sp>
      <p:sp>
        <p:nvSpPr>
          <p:cNvPr id="3" name="Content Placeholder 2"/>
          <p:cNvSpPr>
            <a:spLocks noGrp="1"/>
          </p:cNvSpPr>
          <p:nvPr>
            <p:ph idx="1"/>
          </p:nvPr>
        </p:nvSpPr>
        <p:spPr/>
        <p:txBody>
          <a:bodyPr/>
          <a:lstStyle/>
          <a:p>
            <a:r>
              <a:rPr lang="en-CA" altLang="en-US" dirty="0"/>
              <a:t>Flexible work schedules</a:t>
            </a:r>
          </a:p>
          <a:p>
            <a:r>
              <a:rPr lang="en-CA" altLang="en-US" dirty="0"/>
              <a:t>Stock-options, profit-sharing, and bonuses</a:t>
            </a:r>
          </a:p>
          <a:p>
            <a:r>
              <a:rPr lang="en-CA" altLang="en-US" dirty="0"/>
              <a:t>Opportunities for learning and development</a:t>
            </a:r>
          </a:p>
          <a:p>
            <a:r>
              <a:rPr lang="en-CA" altLang="en-US" dirty="0"/>
              <a:t>Family assistance programs</a:t>
            </a:r>
          </a:p>
          <a:p>
            <a:r>
              <a:rPr lang="en-CA" altLang="en-US" dirty="0"/>
              <a:t>Career development programs</a:t>
            </a:r>
          </a:p>
          <a:p>
            <a:r>
              <a:rPr lang="en-CA" altLang="en-US" dirty="0"/>
              <a:t>Wellness and stress reduction programs</a:t>
            </a:r>
          </a:p>
          <a:p>
            <a:r>
              <a:rPr lang="en-CA" altLang="en-US" dirty="0"/>
              <a:t>Employee recognition and reward programs</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Goals of Organizational Behaviour</a:t>
            </a:r>
            <a:endParaRPr lang="en-US" dirty="0"/>
          </a:p>
        </p:txBody>
      </p:sp>
      <p:sp>
        <p:nvSpPr>
          <p:cNvPr id="3" name="Content Placeholder 2"/>
          <p:cNvSpPr>
            <a:spLocks noGrp="1"/>
          </p:cNvSpPr>
          <p:nvPr>
            <p:ph idx="1"/>
          </p:nvPr>
        </p:nvSpPr>
        <p:spPr/>
        <p:txBody>
          <a:bodyPr/>
          <a:lstStyle/>
          <a:p>
            <a:r>
              <a:rPr lang="en-CA" altLang="en-US" dirty="0"/>
              <a:t>The field of organizational behaviour has three commonly agreed-upon goals:</a:t>
            </a:r>
          </a:p>
          <a:p>
            <a:pPr lvl="1"/>
            <a:r>
              <a:rPr lang="en-CA" altLang="en-US" b="1" i="1" dirty="0"/>
              <a:t>Predicting</a:t>
            </a:r>
            <a:r>
              <a:rPr lang="en-CA" altLang="en-US" dirty="0"/>
              <a:t> organizational behaviour and events.</a:t>
            </a:r>
          </a:p>
          <a:p>
            <a:pPr lvl="1"/>
            <a:r>
              <a:rPr lang="en-CA" altLang="en-US" b="1" i="1" dirty="0"/>
              <a:t>Explaining</a:t>
            </a:r>
            <a:r>
              <a:rPr lang="en-CA" altLang="en-US" dirty="0"/>
              <a:t> organizational behaviour and events in organizations.</a:t>
            </a:r>
          </a:p>
          <a:p>
            <a:pPr lvl="1"/>
            <a:r>
              <a:rPr lang="en-CA" altLang="en-US" b="1" i="1" dirty="0"/>
              <a:t>Managing</a:t>
            </a:r>
            <a:r>
              <a:rPr lang="en-CA" altLang="en-US" dirty="0"/>
              <a:t> organizational behaviour.</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Predicting Organizational Behaviour</a:t>
            </a:r>
          </a:p>
        </p:txBody>
      </p:sp>
      <p:sp>
        <p:nvSpPr>
          <p:cNvPr id="3" name="Content Placeholder 2"/>
          <p:cNvSpPr>
            <a:spLocks noGrp="1"/>
          </p:cNvSpPr>
          <p:nvPr>
            <p:ph idx="1"/>
          </p:nvPr>
        </p:nvSpPr>
        <p:spPr/>
        <p:txBody>
          <a:bodyPr/>
          <a:lstStyle/>
          <a:p>
            <a:r>
              <a:rPr lang="en-US" dirty="0"/>
              <a:t>In organizations, there is considerable interest in predicting when people will make ethical decisions, create innovative products, or engage in sexual harassment.</a:t>
            </a:r>
          </a:p>
          <a:p>
            <a:r>
              <a:rPr lang="en-US" dirty="0"/>
              <a:t>Through systematic study, the field of organizational behaviour provides a scientific foundation that helps improve predictions of organizational events. </a:t>
            </a:r>
          </a:p>
        </p:txBody>
      </p:sp>
    </p:spTree>
    <p:extLst>
      <p:ext uri="{BB962C8B-B14F-4D97-AF65-F5344CB8AC3E}">
        <p14:creationId xmlns:p14="http://schemas.microsoft.com/office/powerpoint/2010/main" val="3958574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Explaining Organizational Behaviour</a:t>
            </a:r>
          </a:p>
        </p:txBody>
      </p:sp>
      <p:sp>
        <p:nvSpPr>
          <p:cNvPr id="3" name="Content Placeholder 2"/>
          <p:cNvSpPr>
            <a:spLocks noGrp="1"/>
          </p:cNvSpPr>
          <p:nvPr>
            <p:ph idx="1"/>
          </p:nvPr>
        </p:nvSpPr>
        <p:spPr/>
        <p:txBody>
          <a:bodyPr/>
          <a:lstStyle/>
          <a:p>
            <a:r>
              <a:rPr lang="en-US" dirty="0"/>
              <a:t>Organizational behaviour is interested in determining why people are more or less motivated, satisfied, or prone to resign. </a:t>
            </a:r>
          </a:p>
          <a:p>
            <a:r>
              <a:rPr lang="en-US" dirty="0"/>
              <a:t>The ability to understand behaviour is a necessary prerequisite for effectively managing it. </a:t>
            </a:r>
          </a:p>
        </p:txBody>
      </p:sp>
    </p:spTree>
    <p:extLst>
      <p:ext uri="{BB962C8B-B14F-4D97-AF65-F5344CB8AC3E}">
        <p14:creationId xmlns:p14="http://schemas.microsoft.com/office/powerpoint/2010/main" val="4043479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Managing Organizational Behaviour</a:t>
            </a:r>
            <a:endParaRPr lang="en-US" dirty="0"/>
          </a:p>
        </p:txBody>
      </p:sp>
      <p:sp>
        <p:nvSpPr>
          <p:cNvPr id="3" name="Content Placeholder 2"/>
          <p:cNvSpPr>
            <a:spLocks noGrp="1"/>
          </p:cNvSpPr>
          <p:nvPr>
            <p:ph idx="1"/>
          </p:nvPr>
        </p:nvSpPr>
        <p:spPr/>
        <p:txBody>
          <a:bodyPr/>
          <a:lstStyle/>
          <a:p>
            <a:r>
              <a:rPr lang="en-CA" altLang="en-US" i="1" dirty="0"/>
              <a:t>Management </a:t>
            </a:r>
            <a:r>
              <a:rPr lang="en-CA" altLang="en-US" dirty="0"/>
              <a:t>is the art of getting things accomplished in organizations through others.</a:t>
            </a:r>
          </a:p>
          <a:p>
            <a:r>
              <a:rPr lang="en-CA" altLang="en-US" dirty="0"/>
              <a:t>If behaviour can be predicted and explained, it can often be managed.</a:t>
            </a:r>
          </a:p>
          <a:p>
            <a:r>
              <a:rPr lang="en-CA" altLang="en-US" dirty="0"/>
              <a:t>Prediction and explanation involves analysis while management is about action.</a:t>
            </a:r>
          </a:p>
          <a:p>
            <a:r>
              <a:rPr lang="en-CA" altLang="en-US" dirty="0"/>
              <a:t>Effective management involves evidence-based management.</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Evidence-Based Management</a:t>
            </a:r>
            <a:endParaRPr lang="en-US" dirty="0"/>
          </a:p>
        </p:txBody>
      </p:sp>
      <p:sp>
        <p:nvSpPr>
          <p:cNvPr id="3" name="Content Placeholder 2"/>
          <p:cNvSpPr>
            <a:spLocks noGrp="1"/>
          </p:cNvSpPr>
          <p:nvPr>
            <p:ph idx="1"/>
          </p:nvPr>
        </p:nvSpPr>
        <p:spPr/>
        <p:txBody>
          <a:bodyPr/>
          <a:lstStyle/>
          <a:p>
            <a:r>
              <a:rPr lang="en-US" altLang="en-US" dirty="0"/>
              <a:t>Involves translating principles based on the best scientific evidence into organizational practices.</a:t>
            </a:r>
          </a:p>
          <a:p>
            <a:r>
              <a:rPr lang="en-US" altLang="en-US" dirty="0"/>
              <a:t>Making decisions based on the best available scientific evidence from social science and organizational research rather than personal preference and unsystematic experience.</a:t>
            </a:r>
          </a:p>
          <a:p>
            <a:r>
              <a:rPr lang="en-US" altLang="en-US" dirty="0"/>
              <a:t>The use of evidence-based management is more likely to result in the attainment of organizational goals.</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Early Prescriptions Concerning Management</a:t>
            </a:r>
            <a:endParaRPr lang="en-US" dirty="0"/>
          </a:p>
        </p:txBody>
      </p:sp>
      <p:sp>
        <p:nvSpPr>
          <p:cNvPr id="3" name="Content Placeholder 2"/>
          <p:cNvSpPr>
            <a:spLocks noGrp="1"/>
          </p:cNvSpPr>
          <p:nvPr>
            <p:ph idx="1"/>
          </p:nvPr>
        </p:nvSpPr>
        <p:spPr/>
        <p:txBody>
          <a:bodyPr/>
          <a:lstStyle/>
          <a:p>
            <a:r>
              <a:rPr lang="en-CA" altLang="en-US" dirty="0"/>
              <a:t>Attempts to prescribe the “correct” way to manage an organization and achieve its goals.</a:t>
            </a:r>
          </a:p>
          <a:p>
            <a:r>
              <a:rPr lang="en-CA" altLang="en-US" dirty="0"/>
              <a:t>Two basic phases to this prescription:</a:t>
            </a:r>
          </a:p>
          <a:p>
            <a:pPr lvl="1"/>
            <a:r>
              <a:rPr lang="en-CA" altLang="en-US" dirty="0"/>
              <a:t>The classical view and bureaucracy</a:t>
            </a:r>
          </a:p>
          <a:p>
            <a:pPr lvl="1"/>
            <a:r>
              <a:rPr lang="en-CA" altLang="en-US" dirty="0"/>
              <a:t>The human relations view</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Classical View</a:t>
            </a:r>
            <a:endParaRPr lang="en-US" dirty="0"/>
          </a:p>
        </p:txBody>
      </p:sp>
      <p:sp>
        <p:nvSpPr>
          <p:cNvPr id="3" name="Content Placeholder 2"/>
          <p:cNvSpPr>
            <a:spLocks noGrp="1"/>
          </p:cNvSpPr>
          <p:nvPr>
            <p:ph idx="1"/>
          </p:nvPr>
        </p:nvSpPr>
        <p:spPr/>
        <p:txBody>
          <a:bodyPr/>
          <a:lstStyle/>
          <a:p>
            <a:r>
              <a:rPr lang="en-CA" altLang="en-US" dirty="0"/>
              <a:t>The </a:t>
            </a:r>
            <a:r>
              <a:rPr lang="en-CA" altLang="en-US" i="1" dirty="0"/>
              <a:t>classical view</a:t>
            </a:r>
            <a:r>
              <a:rPr lang="en-CA" altLang="en-US" dirty="0"/>
              <a:t> advocates a high degree of specialization of labour, intensive coordination, and centralized decision making.</a:t>
            </a:r>
          </a:p>
          <a:p>
            <a:r>
              <a:rPr lang="en-CA" altLang="en-US" dirty="0"/>
              <a:t>To maintain control, it suggests that managers have fairly few workers, except for lower-level jobs where machine pacing might substitute for close supervision.</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Scientific Management</a:t>
            </a:r>
            <a:endParaRPr lang="en-US" dirty="0"/>
          </a:p>
        </p:txBody>
      </p:sp>
      <p:sp>
        <p:nvSpPr>
          <p:cNvPr id="3" name="Content Placeholder 2"/>
          <p:cNvSpPr>
            <a:spLocks noGrp="1"/>
          </p:cNvSpPr>
          <p:nvPr>
            <p:ph idx="1"/>
          </p:nvPr>
        </p:nvSpPr>
        <p:spPr/>
        <p:txBody>
          <a:bodyPr/>
          <a:lstStyle/>
          <a:p>
            <a:r>
              <a:rPr lang="en-CA" altLang="en-US" i="1" dirty="0"/>
              <a:t>Scientific management</a:t>
            </a:r>
            <a:r>
              <a:rPr lang="en-CA" altLang="en-US" dirty="0"/>
              <a:t> is Frederick’s Taylor’s system for using research to determine the optimum degree of specialization and standardization of work tasks.</a:t>
            </a:r>
          </a:p>
          <a:p>
            <a:r>
              <a:rPr lang="en-CA" altLang="en-US" dirty="0"/>
              <a:t>Mainly concerned with job design and the structure of work on the shop floor.</a:t>
            </a:r>
          </a:p>
          <a:p>
            <a:r>
              <a:rPr lang="en-CA" altLang="en-US" dirty="0"/>
              <a:t>Involves the use of research to determine the optimum degree of specialization and standardization.</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Bureaucracy</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i="1" dirty="0"/>
              <a:t>Bureaucracy</a:t>
            </a:r>
            <a:r>
              <a:rPr lang="en-CA" altLang="en-US" dirty="0"/>
              <a:t> is Max Weber’s ideal type of organization that includes:</a:t>
            </a:r>
          </a:p>
          <a:p>
            <a:pPr lvl="1"/>
            <a:r>
              <a:rPr lang="en-CA" altLang="en-US" dirty="0"/>
              <a:t>Strict chain of command</a:t>
            </a:r>
          </a:p>
          <a:p>
            <a:pPr lvl="1"/>
            <a:r>
              <a:rPr lang="en-CA" altLang="en-US" dirty="0"/>
              <a:t>Selection and promotion criteria based on technical competence</a:t>
            </a:r>
          </a:p>
          <a:p>
            <a:pPr lvl="1"/>
            <a:r>
              <a:rPr lang="en-CA" altLang="en-US" dirty="0"/>
              <a:t>Detailed rules, regulations, and procedures</a:t>
            </a:r>
          </a:p>
          <a:p>
            <a:pPr lvl="1"/>
            <a:r>
              <a:rPr lang="en-CA" altLang="en-US" dirty="0"/>
              <a:t>High specialization</a:t>
            </a:r>
          </a:p>
          <a:p>
            <a:pPr lvl="1"/>
            <a:r>
              <a:rPr lang="en-CA" altLang="en-US" dirty="0"/>
              <a:t>Centralization of power at the top of the organization</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Bureaucracy</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Weber saw bureaucracy as an “ideal type” that would standardize behaviour in organizations and provide workers with security and a sense of purpose.</a:t>
            </a:r>
          </a:p>
          <a:p>
            <a:r>
              <a:rPr lang="en-CA" altLang="en-US" dirty="0"/>
              <a:t>The classical view of management seemed to take for granted an essential conflict of interest between managers and employees.</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Human Relations Movement and a Critique of Bureaucracy</a:t>
            </a:r>
            <a:endParaRPr lang="en-US" dirty="0"/>
          </a:p>
        </p:txBody>
      </p:sp>
      <p:sp>
        <p:nvSpPr>
          <p:cNvPr id="3" name="Content Placeholder 2"/>
          <p:cNvSpPr>
            <a:spLocks noGrp="1"/>
          </p:cNvSpPr>
          <p:nvPr>
            <p:ph idx="1"/>
          </p:nvPr>
        </p:nvSpPr>
        <p:spPr/>
        <p:txBody>
          <a:bodyPr/>
          <a:lstStyle/>
          <a:p>
            <a:r>
              <a:rPr lang="en-CA" altLang="en-US" dirty="0"/>
              <a:t>The human relations movement</a:t>
            </a:r>
            <a:r>
              <a:rPr lang="en-CA" altLang="en-US" i="1" dirty="0"/>
              <a:t> </a:t>
            </a:r>
            <a:r>
              <a:rPr lang="en-CA" altLang="en-US" dirty="0"/>
              <a:t>began with the famous Hawthorne Studies of the 1920s and 1930s conducted at the Hawthorne plant of Western Electric.</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Hawthorne Studies</a:t>
            </a:r>
            <a:endParaRPr lang="en-US" dirty="0"/>
          </a:p>
        </p:txBody>
      </p:sp>
      <p:sp>
        <p:nvSpPr>
          <p:cNvPr id="3" name="Content Placeholder 2"/>
          <p:cNvSpPr>
            <a:spLocks noGrp="1"/>
          </p:cNvSpPr>
          <p:nvPr>
            <p:ph idx="1"/>
          </p:nvPr>
        </p:nvSpPr>
        <p:spPr/>
        <p:txBody>
          <a:bodyPr/>
          <a:lstStyle/>
          <a:p>
            <a:pPr>
              <a:spcBef>
                <a:spcPts val="600"/>
              </a:spcBef>
            </a:pPr>
            <a:r>
              <a:rPr lang="en-CA" altLang="en-US" dirty="0"/>
              <a:t>Concerned with the impact of fatigue, rest pauses, and lighting on employee productivity.</a:t>
            </a:r>
          </a:p>
          <a:p>
            <a:pPr>
              <a:spcBef>
                <a:spcPts val="600"/>
              </a:spcBef>
            </a:pPr>
            <a:r>
              <a:rPr lang="en-CA" altLang="en-US" dirty="0"/>
              <a:t>The studies illustrated how psychological and social processes affect productivity and work adjustment.</a:t>
            </a:r>
          </a:p>
          <a:p>
            <a:pPr>
              <a:spcBef>
                <a:spcPts val="600"/>
              </a:spcBef>
            </a:pPr>
            <a:r>
              <a:rPr lang="en-CA" altLang="en-US" dirty="0"/>
              <a:t>Suggested there could be dysfunctional aspects to how work was organized.</a:t>
            </a:r>
          </a:p>
          <a:p>
            <a:pPr>
              <a:spcBef>
                <a:spcPts val="600"/>
              </a:spcBef>
            </a:pPr>
            <a:r>
              <a:rPr lang="en-CA" altLang="en-US" dirty="0"/>
              <a:t>One sign was resistance to management through strong informal group mechanisms such as norms that limited productivity.</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Critique of Bureaucracy</a:t>
            </a:r>
            <a:endParaRPr lang="en-US" dirty="0"/>
          </a:p>
        </p:txBody>
      </p:sp>
      <p:sp>
        <p:nvSpPr>
          <p:cNvPr id="3" name="Content Placeholder 2"/>
          <p:cNvSpPr>
            <a:spLocks noGrp="1"/>
          </p:cNvSpPr>
          <p:nvPr>
            <p:ph idx="1"/>
          </p:nvPr>
        </p:nvSpPr>
        <p:spPr/>
        <p:txBody>
          <a:bodyPr/>
          <a:lstStyle/>
          <a:p>
            <a:r>
              <a:rPr lang="en-CA" altLang="en-US" dirty="0"/>
              <a:t>The human relations movement</a:t>
            </a:r>
            <a:r>
              <a:rPr lang="en-CA" altLang="en-US" i="1" dirty="0"/>
              <a:t> </a:t>
            </a:r>
            <a:r>
              <a:rPr lang="en-CA" altLang="en-US" dirty="0"/>
              <a:t>called attention to certain dysfunctional aspects of classical management and bureaucracy and noted several problems:</a:t>
            </a:r>
          </a:p>
          <a:p>
            <a:pPr lvl="1"/>
            <a:r>
              <a:rPr lang="en-CA" altLang="en-US" dirty="0"/>
              <a:t>Employee alienation</a:t>
            </a:r>
          </a:p>
          <a:p>
            <a:pPr lvl="1"/>
            <a:r>
              <a:rPr lang="en-CA" altLang="en-US" dirty="0"/>
              <a:t>Limits innovation and adaptation</a:t>
            </a:r>
          </a:p>
          <a:p>
            <a:pPr lvl="1"/>
            <a:r>
              <a:rPr lang="en-CA" altLang="en-US" dirty="0"/>
              <a:t>Resistance to change</a:t>
            </a:r>
          </a:p>
          <a:p>
            <a:pPr lvl="1"/>
            <a:r>
              <a:rPr lang="en-CA" altLang="en-US" dirty="0"/>
              <a:t>Minimum acceptable level of performance</a:t>
            </a:r>
          </a:p>
          <a:p>
            <a:pPr lvl="1"/>
            <a:r>
              <a:rPr lang="en-CA" altLang="en-US" dirty="0"/>
              <a:t>Employees lose sight of the overall goals of the organization</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Human Relations Movement</a:t>
            </a:r>
            <a:endParaRPr lang="en-US" dirty="0"/>
          </a:p>
        </p:txBody>
      </p:sp>
      <p:sp>
        <p:nvSpPr>
          <p:cNvPr id="3" name="Content Placeholder 2"/>
          <p:cNvSpPr>
            <a:spLocks noGrp="1"/>
          </p:cNvSpPr>
          <p:nvPr>
            <p:ph idx="1"/>
          </p:nvPr>
        </p:nvSpPr>
        <p:spPr/>
        <p:txBody>
          <a:bodyPr/>
          <a:lstStyle/>
          <a:p>
            <a:r>
              <a:rPr lang="en-CA" altLang="en-US" dirty="0"/>
              <a:t>Advocated more people-oriented and participative styles of management that catered more to the social and psychological needs of employees.</a:t>
            </a:r>
          </a:p>
          <a:p>
            <a:r>
              <a:rPr lang="en-CA" altLang="en-US" dirty="0"/>
              <a:t>The movement called for: </a:t>
            </a:r>
          </a:p>
          <a:p>
            <a:pPr lvl="1"/>
            <a:r>
              <a:rPr lang="en-CA" altLang="en-US" dirty="0"/>
              <a:t>More flexible systems of management</a:t>
            </a:r>
          </a:p>
          <a:p>
            <a:pPr lvl="1"/>
            <a:r>
              <a:rPr lang="en-CA" altLang="en-US" dirty="0"/>
              <a:t>The design of more interesting jobs</a:t>
            </a:r>
          </a:p>
          <a:p>
            <a:pPr lvl="1"/>
            <a:r>
              <a:rPr lang="en-CA" altLang="en-US" dirty="0"/>
              <a:t>Open communication</a:t>
            </a:r>
          </a:p>
          <a:p>
            <a:pPr lvl="1"/>
            <a:r>
              <a:rPr lang="en-CA" altLang="en-US" dirty="0"/>
              <a:t>Employee participation in decision making</a:t>
            </a:r>
          </a:p>
          <a:p>
            <a:pPr lvl="1"/>
            <a:r>
              <a:rPr lang="en-CA" altLang="en-US" dirty="0"/>
              <a:t>Less rigid, more decentralized forms of control</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Contemporary Management – The Contingency Approach</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The merits of both approaches are recognized today.</a:t>
            </a:r>
          </a:p>
          <a:p>
            <a:r>
              <a:rPr lang="en-CA" altLang="en-US" dirty="0"/>
              <a:t>Management approaches need to be tailored to fit the situation.</a:t>
            </a:r>
          </a:p>
          <a:p>
            <a:r>
              <a:rPr lang="en-CA" altLang="en-US" dirty="0"/>
              <a:t>The complexity of human behaviour means that an organizational behaviour text cannot be a “cookbook.”</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Contemporary Management – The Contingency Approach</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The general answer to many of the problems in organizations is: “</a:t>
            </a:r>
            <a:r>
              <a:rPr lang="en-CA" altLang="en-US" b="1" i="1" dirty="0"/>
              <a:t>It depends</a:t>
            </a:r>
            <a:r>
              <a:rPr lang="en-CA" altLang="en-US" dirty="0"/>
              <a:t>.”</a:t>
            </a:r>
          </a:p>
          <a:p>
            <a:r>
              <a:rPr lang="en-CA" altLang="en-US" dirty="0"/>
              <a:t>Dependencies are called contingencies.</a:t>
            </a:r>
          </a:p>
          <a:p>
            <a:r>
              <a:rPr lang="en-CA" altLang="en-US" dirty="0"/>
              <a:t>The </a:t>
            </a:r>
            <a:r>
              <a:rPr lang="en-CA" altLang="en-US" i="1" dirty="0"/>
              <a:t>contingency approach</a:t>
            </a:r>
            <a:r>
              <a:rPr lang="en-CA" altLang="en-US" dirty="0"/>
              <a:t> to management recognizes that there is no one best way to manage.</a:t>
            </a:r>
          </a:p>
          <a:p>
            <a:r>
              <a:rPr lang="en-CA" altLang="en-US" dirty="0"/>
              <a:t>An appropriate management style depends on the demands of the situation.</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Some Contemporary Management Concerns</a:t>
            </a:r>
            <a:endParaRPr lang="en-US" dirty="0"/>
          </a:p>
        </p:txBody>
      </p:sp>
      <p:sp>
        <p:nvSpPr>
          <p:cNvPr id="3" name="Content Placeholder 2"/>
          <p:cNvSpPr>
            <a:spLocks noGrp="1"/>
          </p:cNvSpPr>
          <p:nvPr>
            <p:ph idx="1"/>
          </p:nvPr>
        </p:nvSpPr>
        <p:spPr/>
        <p:txBody>
          <a:bodyPr/>
          <a:lstStyle/>
          <a:p>
            <a:r>
              <a:rPr lang="en-CA" altLang="en-US" dirty="0"/>
              <a:t>Four issues with which organizations and managers are currently concerned:</a:t>
            </a:r>
          </a:p>
          <a:p>
            <a:pPr lvl="1"/>
            <a:r>
              <a:rPr lang="en-CA" altLang="en-US" dirty="0"/>
              <a:t>Diversity – Local and Global</a:t>
            </a:r>
          </a:p>
          <a:p>
            <a:pPr lvl="1"/>
            <a:r>
              <a:rPr lang="en-CA" altLang="en-US" dirty="0"/>
              <a:t>Employee Health and Well-Being</a:t>
            </a:r>
          </a:p>
          <a:p>
            <a:pPr lvl="1"/>
            <a:r>
              <a:rPr lang="en-CA" altLang="en-US" dirty="0"/>
              <a:t>Talent Management and Employee Engagement</a:t>
            </a:r>
          </a:p>
          <a:p>
            <a:pPr lvl="1"/>
            <a:r>
              <a:rPr lang="en-CA" altLang="en-US" dirty="0"/>
              <a:t>Corporate Social Responsibility (CSR)</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Diversity – Local and Global</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The Canadian workforce is becoming increasingly culturally diverse.</a:t>
            </a:r>
          </a:p>
          <a:p>
            <a:r>
              <a:rPr lang="en-CA" altLang="en-US" dirty="0"/>
              <a:t>Many organizations have not treated certain segments of the population fairly in many aspects of employment.</a:t>
            </a:r>
          </a:p>
          <a:p>
            <a:r>
              <a:rPr lang="en-CA" altLang="en-US" dirty="0"/>
              <a:t>Global business has increased and so has the need to understand how workers and customers in other countries are diverse and culturally different.</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Diversity – Local and Global</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b="1" i="1" dirty="0"/>
              <a:t>What does diversity have to do with organizational behaviour?</a:t>
            </a:r>
          </a:p>
          <a:p>
            <a:r>
              <a:rPr lang="en-CA" altLang="en-US" dirty="0"/>
              <a:t>Organizational behaviour is concerned with issues that have to do with the management of a diverse workforce and how to benefit from the opportunities that a diverse workforce provides.</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Employee Health and Well-Being</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p:txBody>
          <a:bodyPr/>
          <a:lstStyle/>
          <a:p>
            <a:pPr>
              <a:defRPr/>
            </a:pPr>
            <a:r>
              <a:rPr lang="en-CA" altLang="en-US" dirty="0"/>
              <a:t>Increased concerns over job security, increasing job demands, and work-related stress.</a:t>
            </a:r>
          </a:p>
          <a:p>
            <a:pPr>
              <a:defRPr/>
            </a:pPr>
            <a:r>
              <a:rPr lang="en-CA" altLang="en-US" dirty="0"/>
              <a:t>Absenteeism and turnover are on the rise. </a:t>
            </a:r>
          </a:p>
          <a:p>
            <a:pPr>
              <a:defRPr/>
            </a:pPr>
            <a:r>
              <a:rPr lang="en-CA" altLang="en-US" dirty="0"/>
              <a:t>Increasing stress levels and poorly designed jobs are major causes.</a:t>
            </a:r>
          </a:p>
          <a:p>
            <a:pPr>
              <a:defRPr/>
            </a:pPr>
            <a:r>
              <a:rPr lang="en-CA" altLang="en-US" dirty="0"/>
              <a:t>Negative effect on employee physical and psychological health and well-being.</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Employee Health and Well-Being</a:t>
            </a:r>
            <a:r>
              <a:rPr lang="en-CA" altLang="en-US" sz="2000" dirty="0"/>
              <a:t> </a:t>
            </a:r>
            <a:r>
              <a:rPr lang="en-CA" altLang="en-US" sz="2000" b="0" dirty="0"/>
              <a:t>(2 of 3)</a:t>
            </a:r>
            <a:endParaRPr lang="en-US" dirty="0"/>
          </a:p>
        </p:txBody>
      </p:sp>
      <p:sp>
        <p:nvSpPr>
          <p:cNvPr id="3" name="Content Placeholder 2"/>
          <p:cNvSpPr>
            <a:spLocks noGrp="1"/>
          </p:cNvSpPr>
          <p:nvPr>
            <p:ph idx="1"/>
          </p:nvPr>
        </p:nvSpPr>
        <p:spPr/>
        <p:txBody>
          <a:bodyPr/>
          <a:lstStyle/>
          <a:p>
            <a:r>
              <a:rPr lang="en-CA" altLang="en-US" dirty="0"/>
              <a:t>Work-life conflict is a major stressor and cause of absenteeism. </a:t>
            </a:r>
          </a:p>
          <a:p>
            <a:r>
              <a:rPr lang="en-CA" altLang="en-US" dirty="0"/>
              <a:t>Increasing awareness of mental health problems in the workplace. </a:t>
            </a:r>
          </a:p>
          <a:p>
            <a:r>
              <a:rPr lang="en-CA" altLang="en-US" dirty="0"/>
              <a:t>Organizations have begun to focus on mental health and to create more positive work environments.</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Employee Health and Well-Being</a:t>
            </a:r>
            <a:r>
              <a:rPr lang="en-CA" altLang="en-US" sz="2000" dirty="0"/>
              <a:t> </a:t>
            </a:r>
            <a:r>
              <a:rPr lang="en-CA" altLang="en-US" sz="2000" b="0" dirty="0"/>
              <a:t>(3 of 3)</a:t>
            </a:r>
            <a:endParaRPr lang="en-US" dirty="0"/>
          </a:p>
        </p:txBody>
      </p:sp>
      <p:sp>
        <p:nvSpPr>
          <p:cNvPr id="3" name="Content Placeholder 2"/>
          <p:cNvSpPr>
            <a:spLocks noGrp="1"/>
          </p:cNvSpPr>
          <p:nvPr>
            <p:ph idx="1"/>
          </p:nvPr>
        </p:nvSpPr>
        <p:spPr/>
        <p:txBody>
          <a:bodyPr/>
          <a:lstStyle/>
          <a:p>
            <a:r>
              <a:rPr lang="en-CA" altLang="en-US" b="1" i="1" dirty="0"/>
              <a:t>What does employee health and well-being have to do with organizational behaviour?</a:t>
            </a:r>
          </a:p>
          <a:p>
            <a:r>
              <a:rPr lang="en-CA" altLang="en-US" dirty="0"/>
              <a:t>Organizational behaviour is concerned with creating positive work environments that contribute to employee health and wellness.</a:t>
            </a:r>
          </a:p>
          <a:p>
            <a:r>
              <a:rPr lang="en-US" dirty="0"/>
              <a:t>Many organizations are now focusing on creating a psychologically healthy workplace.</a:t>
            </a:r>
            <a:endParaRPr lang="en-CA" altLang="en-US" dirty="0"/>
          </a:p>
        </p:txBody>
      </p:sp>
    </p:spTree>
    <p:extLst>
      <p:ext uri="{BB962C8B-B14F-4D97-AF65-F5344CB8AC3E}">
        <p14:creationId xmlns:p14="http://schemas.microsoft.com/office/powerpoint/2010/main" val="32356185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Healthy and Productive Work Environment </a:t>
            </a:r>
            <a:endParaRPr lang="en-US" dirty="0"/>
          </a:p>
        </p:txBody>
      </p:sp>
      <p:sp>
        <p:nvSpPr>
          <p:cNvPr id="3" name="Content Placeholder 2"/>
          <p:cNvSpPr>
            <a:spLocks noGrp="1"/>
          </p:cNvSpPr>
          <p:nvPr>
            <p:ph idx="1"/>
          </p:nvPr>
        </p:nvSpPr>
        <p:spPr/>
        <p:txBody>
          <a:bodyPr/>
          <a:lstStyle/>
          <a:p>
            <a:r>
              <a:rPr lang="en-CA" dirty="0"/>
              <a:t>Practices</a:t>
            </a:r>
            <a:r>
              <a:rPr lang="en-US" dirty="0"/>
              <a:t> that create a psychologically healthy and productive work environment:</a:t>
            </a:r>
          </a:p>
          <a:p>
            <a:pPr lvl="1"/>
            <a:r>
              <a:rPr lang="en-US" dirty="0"/>
              <a:t>Employee involvement</a:t>
            </a:r>
          </a:p>
          <a:p>
            <a:pPr lvl="1"/>
            <a:r>
              <a:rPr lang="en-US" dirty="0"/>
              <a:t>Health and safety</a:t>
            </a:r>
          </a:p>
          <a:p>
            <a:pPr lvl="1"/>
            <a:r>
              <a:rPr lang="en-US" dirty="0"/>
              <a:t>Employee growth and development </a:t>
            </a:r>
          </a:p>
          <a:p>
            <a:pPr lvl="1"/>
            <a:r>
              <a:rPr lang="en-US" dirty="0"/>
              <a:t>Work-life balance</a:t>
            </a:r>
          </a:p>
          <a:p>
            <a:pPr lvl="1"/>
            <a:r>
              <a:rPr lang="en-US" dirty="0"/>
              <a:t>Employee recognition</a:t>
            </a:r>
          </a:p>
          <a:p>
            <a:r>
              <a:rPr lang="en-US" dirty="0"/>
              <a:t>Communication is also important and is the foundation for the five psychologically healthy workplace practices.</a:t>
            </a:r>
            <a:endParaRPr lang="en-CA" altLang="en-US" dirty="0"/>
          </a:p>
        </p:txBody>
      </p:sp>
    </p:spTree>
    <p:extLst>
      <p:ext uri="{BB962C8B-B14F-4D97-AF65-F5344CB8AC3E}">
        <p14:creationId xmlns:p14="http://schemas.microsoft.com/office/powerpoint/2010/main" val="21173153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Essential Components of a Psychologically Healthy Workplace</a:t>
            </a:r>
          </a:p>
        </p:txBody>
      </p:sp>
      <p:pic>
        <p:nvPicPr>
          <p:cNvPr id="3" name="Picture 2" descr="On the left is a circular diagram with communication at the center. Revolving around communication are the following: work-life balance, health and safety, employee growth and development, employee recognition, and employee involvement. This whole diagram leaders to the right side of the diagram, which is labelled context and contains two things, employee well-being and organizational functioning. Arrows point back and forth between these two."/>
          <p:cNvPicPr>
            <a:picLocks noChangeAspect="1"/>
          </p:cNvPicPr>
          <p:nvPr/>
        </p:nvPicPr>
        <p:blipFill rotWithShape="1">
          <a:blip r:embed="rId2">
            <a:extLst>
              <a:ext uri="{28A0092B-C50C-407E-A947-70E740481C1C}">
                <a14:useLocalDpi xmlns:a14="http://schemas.microsoft.com/office/drawing/2010/main" val="0"/>
              </a:ext>
            </a:extLst>
          </a:blip>
          <a:srcRect r="21389"/>
          <a:stretch/>
        </p:blipFill>
        <p:spPr>
          <a:xfrm>
            <a:off x="914400" y="1981199"/>
            <a:ext cx="7315200" cy="4159583"/>
          </a:xfrm>
          <a:prstGeom prst="rect">
            <a:avLst/>
          </a:prstGeom>
        </p:spPr>
      </p:pic>
    </p:spTree>
    <p:extLst>
      <p:ext uri="{BB962C8B-B14F-4D97-AF65-F5344CB8AC3E}">
        <p14:creationId xmlns:p14="http://schemas.microsoft.com/office/powerpoint/2010/main" val="654383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Workplace Spirituality</a:t>
            </a:r>
            <a:endParaRPr lang="en-US" dirty="0"/>
          </a:p>
        </p:txBody>
      </p:sp>
      <p:sp>
        <p:nvSpPr>
          <p:cNvPr id="3" name="Content Placeholder 2"/>
          <p:cNvSpPr>
            <a:spLocks noGrp="1"/>
          </p:cNvSpPr>
          <p:nvPr>
            <p:ph idx="1"/>
          </p:nvPr>
        </p:nvSpPr>
        <p:spPr/>
        <p:txBody>
          <a:bodyPr/>
          <a:lstStyle/>
          <a:p>
            <a:r>
              <a:rPr lang="en-CA" altLang="en-US" i="1" dirty="0"/>
              <a:t>Workplace spirituality</a:t>
            </a:r>
            <a:r>
              <a:rPr lang="en-CA" altLang="en-US" dirty="0"/>
              <a:t> refers to workplaces that provide employees with meaning, purpose, a sense of community, and a connection to others.</a:t>
            </a:r>
          </a:p>
          <a:p>
            <a:r>
              <a:rPr lang="en-CA" altLang="en-US" dirty="0"/>
              <a:t>It is about providing employees with a meaningful work-life that is aligned with their values.</a:t>
            </a:r>
          </a:p>
          <a:p>
            <a:r>
              <a:rPr lang="en-CA" altLang="en-US" dirty="0"/>
              <a:t>Employees have opportunities for personal growth and development, and they feel valued and supported.</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Positive Organizational Behaviour (POB)</a:t>
            </a:r>
            <a:endParaRPr lang="en-US" dirty="0"/>
          </a:p>
        </p:txBody>
      </p:sp>
      <p:sp>
        <p:nvSpPr>
          <p:cNvPr id="3" name="Content Placeholder 2"/>
          <p:cNvSpPr>
            <a:spLocks noGrp="1"/>
          </p:cNvSpPr>
          <p:nvPr>
            <p:ph idx="1"/>
          </p:nvPr>
        </p:nvSpPr>
        <p:spPr/>
        <p:txBody>
          <a:bodyPr/>
          <a:lstStyle/>
          <a:p>
            <a:r>
              <a:rPr lang="en-CA" altLang="en-US" dirty="0"/>
              <a:t>The study and application of positively oriented human resource strengths and psychological capacities that can be measured, developed, and effectively managed for performance improvement.</a:t>
            </a:r>
          </a:p>
          <a:p>
            <a:r>
              <a:rPr lang="en-CA" altLang="en-US" dirty="0"/>
              <a:t>The psychological capacities that can be developed in employees are known as psychological capital or </a:t>
            </a:r>
            <a:r>
              <a:rPr lang="en-CA" altLang="en-US" dirty="0" err="1"/>
              <a:t>PsyCap</a:t>
            </a:r>
            <a:r>
              <a:rPr lang="en-CA" altLang="en-US" dirty="0"/>
              <a:t>.</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Psychological Capital (</a:t>
            </a:r>
            <a:r>
              <a:rPr lang="en-CA" altLang="en-US" dirty="0" err="1"/>
              <a:t>PsyCap</a:t>
            </a:r>
            <a:r>
              <a:rPr lang="en-CA" altLang="en-US" dirty="0"/>
              <a:t>)</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p:txBody>
          <a:bodyPr/>
          <a:lstStyle/>
          <a:p>
            <a:r>
              <a:rPr lang="en-CA" altLang="en-US" dirty="0"/>
              <a:t>An individual’s positive psychological state of development that is characterized by self-efficacy, optimism, hope, and resilience.</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Self-Efficacy</a:t>
            </a:r>
            <a:endParaRPr lang="en-US" dirty="0"/>
          </a:p>
        </p:txBody>
      </p:sp>
      <p:sp>
        <p:nvSpPr>
          <p:cNvPr id="3" name="Content Placeholder 2"/>
          <p:cNvSpPr>
            <a:spLocks noGrp="1"/>
          </p:cNvSpPr>
          <p:nvPr>
            <p:ph idx="1"/>
          </p:nvPr>
        </p:nvSpPr>
        <p:spPr/>
        <p:txBody>
          <a:bodyPr/>
          <a:lstStyle/>
          <a:p>
            <a:r>
              <a:rPr lang="en-CA" altLang="en-US" dirty="0"/>
              <a:t>One’s confidence to take on and put in the necessary effort to succeed at challenging tasks.</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Optimism</a:t>
            </a:r>
            <a:endParaRPr lang="en-US" dirty="0"/>
          </a:p>
        </p:txBody>
      </p:sp>
      <p:sp>
        <p:nvSpPr>
          <p:cNvPr id="3" name="Content Placeholder 2"/>
          <p:cNvSpPr>
            <a:spLocks noGrp="1"/>
          </p:cNvSpPr>
          <p:nvPr>
            <p:ph idx="1"/>
          </p:nvPr>
        </p:nvSpPr>
        <p:spPr/>
        <p:txBody>
          <a:bodyPr/>
          <a:lstStyle/>
          <a:p>
            <a:r>
              <a:rPr lang="en-CA" altLang="en-US" dirty="0"/>
              <a:t>Involves making internal attributions about positive events in the present and future and external attributions about negative events.</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Hope</a:t>
            </a:r>
            <a:endParaRPr lang="en-US" dirty="0"/>
          </a:p>
        </p:txBody>
      </p:sp>
      <p:sp>
        <p:nvSpPr>
          <p:cNvPr id="3" name="Content Placeholder 2"/>
          <p:cNvSpPr>
            <a:spLocks noGrp="1"/>
          </p:cNvSpPr>
          <p:nvPr>
            <p:ph idx="1"/>
          </p:nvPr>
        </p:nvSpPr>
        <p:spPr/>
        <p:txBody>
          <a:bodyPr/>
          <a:lstStyle/>
          <a:p>
            <a:r>
              <a:rPr lang="en-CA" altLang="en-US" dirty="0"/>
              <a:t>Persevering toward one’s goals, and when necessary making changes and using multiple pathways to achieve one’s goals.</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Resilience</a:t>
            </a:r>
            <a:endParaRPr lang="en-US" dirty="0"/>
          </a:p>
        </p:txBody>
      </p:sp>
      <p:sp>
        <p:nvSpPr>
          <p:cNvPr id="3" name="Content Placeholder 2"/>
          <p:cNvSpPr>
            <a:spLocks noGrp="1"/>
          </p:cNvSpPr>
          <p:nvPr>
            <p:ph idx="1"/>
          </p:nvPr>
        </p:nvSpPr>
        <p:spPr/>
        <p:txBody>
          <a:bodyPr/>
          <a:lstStyle/>
          <a:p>
            <a:r>
              <a:rPr lang="en-CA" altLang="en-US" dirty="0"/>
              <a:t>One’s ability to bounce back or rebound from adversity and setbacks to attain success.</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Psychological Capital (</a:t>
            </a:r>
            <a:r>
              <a:rPr lang="en-CA" altLang="en-US" dirty="0" err="1"/>
              <a:t>PsyCap</a:t>
            </a:r>
            <a:r>
              <a:rPr lang="en-CA" altLang="en-US" dirty="0"/>
              <a:t>)</a:t>
            </a:r>
            <a:r>
              <a:rPr lang="en-CA" altLang="en-US" sz="2000" dirty="0"/>
              <a:t> </a:t>
            </a:r>
            <a:r>
              <a:rPr lang="en-CA" altLang="en-US" sz="2000" b="0" dirty="0"/>
              <a:t>(2 of 3)</a:t>
            </a:r>
            <a:endParaRPr lang="en-US" dirty="0"/>
          </a:p>
        </p:txBody>
      </p:sp>
      <p:sp>
        <p:nvSpPr>
          <p:cNvPr id="3" name="Content Placeholder 2"/>
          <p:cNvSpPr>
            <a:spLocks noGrp="1"/>
          </p:cNvSpPr>
          <p:nvPr>
            <p:ph idx="1"/>
          </p:nvPr>
        </p:nvSpPr>
        <p:spPr/>
        <p:txBody>
          <a:bodyPr/>
          <a:lstStyle/>
          <a:p>
            <a:r>
              <a:rPr lang="en-CA" altLang="en-US" dirty="0"/>
              <a:t>Each of the components of </a:t>
            </a:r>
            <a:r>
              <a:rPr lang="en-CA" altLang="en-US" dirty="0" err="1"/>
              <a:t>PsyCap</a:t>
            </a:r>
            <a:r>
              <a:rPr lang="en-CA" altLang="en-US" dirty="0"/>
              <a:t> are states not traits; they are positive work-related psychological resources that can be changed, modified, and developed.</a:t>
            </a:r>
          </a:p>
          <a:p>
            <a:r>
              <a:rPr lang="en-CA" altLang="en-US" dirty="0" err="1"/>
              <a:t>PsyCap</a:t>
            </a:r>
            <a:r>
              <a:rPr lang="en-CA" altLang="en-US" dirty="0"/>
              <a:t> is positively related to employee well-being, job attitudes, and job performance, and negatively related to employee anxiety, stress, and turnover intentions.</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Psychological Capital (</a:t>
            </a:r>
            <a:r>
              <a:rPr lang="en-CA" altLang="en-US" dirty="0" err="1"/>
              <a:t>PsyCap</a:t>
            </a:r>
            <a:r>
              <a:rPr lang="en-CA" altLang="en-US" dirty="0"/>
              <a:t>)</a:t>
            </a:r>
            <a:r>
              <a:rPr lang="en-CA" altLang="en-US" sz="2000" dirty="0"/>
              <a:t> </a:t>
            </a:r>
            <a:r>
              <a:rPr lang="en-CA" altLang="en-US" sz="2000" b="0" dirty="0"/>
              <a:t>(3 of 3)</a:t>
            </a:r>
            <a:endParaRPr lang="en-US" dirty="0"/>
          </a:p>
        </p:txBody>
      </p:sp>
      <p:sp>
        <p:nvSpPr>
          <p:cNvPr id="3" name="Content Placeholder 2"/>
          <p:cNvSpPr>
            <a:spLocks noGrp="1"/>
          </p:cNvSpPr>
          <p:nvPr>
            <p:ph idx="1"/>
          </p:nvPr>
        </p:nvSpPr>
        <p:spPr/>
        <p:txBody>
          <a:bodyPr/>
          <a:lstStyle/>
          <a:p>
            <a:r>
              <a:rPr lang="en-CA" altLang="en-US" dirty="0" err="1"/>
              <a:t>PsyCap</a:t>
            </a:r>
            <a:r>
              <a:rPr lang="en-CA" altLang="en-US" dirty="0"/>
              <a:t> interventions (PCI) can be used to develop employees’ </a:t>
            </a:r>
            <a:r>
              <a:rPr lang="en-CA" altLang="en-US" dirty="0" err="1"/>
              <a:t>PsyCap</a:t>
            </a:r>
            <a:r>
              <a:rPr lang="en-CA" altLang="en-US" dirty="0"/>
              <a:t>.</a:t>
            </a:r>
          </a:p>
          <a:p>
            <a:r>
              <a:rPr lang="en-CA" altLang="en-US" dirty="0"/>
              <a:t>Organizations can improve employee health and well-being by developing employees’ </a:t>
            </a:r>
            <a:r>
              <a:rPr lang="en-CA" altLang="en-US" dirty="0" err="1"/>
              <a:t>PsyCap</a:t>
            </a:r>
            <a:r>
              <a:rPr lang="en-CA" altLang="en-US" dirty="0"/>
              <a:t>.</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Talent Management and Employee Engagement</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p:txBody>
          <a:bodyPr/>
          <a:lstStyle/>
          <a:p>
            <a:r>
              <a:rPr lang="en-CA" altLang="en-US" i="1" dirty="0"/>
              <a:t>Talent management</a:t>
            </a:r>
            <a:r>
              <a:rPr lang="en-CA" altLang="en-US" dirty="0"/>
              <a:t> refers to an organization’s processes for attracting, developing, retaining, and deploying people with the required skills to meet current and future business needs.</a:t>
            </a:r>
          </a:p>
          <a:p>
            <a:r>
              <a:rPr lang="en-CA" altLang="en-US" dirty="0"/>
              <a:t>The management of talent has become a major organizational concern that requires the involvement of all levels of management.</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Talent Management and Employee Engagement</a:t>
            </a:r>
            <a:r>
              <a:rPr lang="en-CA" altLang="en-US" sz="2000" dirty="0"/>
              <a:t> </a:t>
            </a:r>
            <a:r>
              <a:rPr lang="en-CA" altLang="en-US" sz="2000" b="0" dirty="0"/>
              <a:t>(2 of 3)</a:t>
            </a:r>
            <a:endParaRPr lang="en-US" dirty="0"/>
          </a:p>
        </p:txBody>
      </p:sp>
      <p:sp>
        <p:nvSpPr>
          <p:cNvPr id="3" name="Content Placeholder 2"/>
          <p:cNvSpPr>
            <a:spLocks noGrp="1"/>
          </p:cNvSpPr>
          <p:nvPr>
            <p:ph idx="1"/>
          </p:nvPr>
        </p:nvSpPr>
        <p:spPr/>
        <p:txBody>
          <a:bodyPr/>
          <a:lstStyle/>
          <a:p>
            <a:r>
              <a:rPr lang="en-CA" altLang="en-US" i="1" dirty="0"/>
              <a:t>Work engagement</a:t>
            </a:r>
            <a:r>
              <a:rPr lang="en-CA" altLang="en-US" dirty="0"/>
              <a:t> refers to a positive work-related state of mind that is characterized by vigour, dedication, and absorption.</a:t>
            </a:r>
          </a:p>
          <a:p>
            <a:r>
              <a:rPr lang="en-CA" altLang="en-US" dirty="0"/>
              <a:t>It has been reported that only one-third of workers are engaged.</a:t>
            </a:r>
          </a:p>
          <a:p>
            <a:r>
              <a:rPr lang="en-CA" altLang="en-US" dirty="0"/>
              <a:t>Engaged workers have more positive job attitudes and higher job performance.</a:t>
            </a:r>
          </a:p>
          <a:p>
            <a:r>
              <a:rPr lang="en-CA" altLang="en-US" dirty="0"/>
              <a:t>Employee engagement is considered to be key to an organization’s success and competitiveness.</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Talent Management and Employee Engagement</a:t>
            </a:r>
            <a:r>
              <a:rPr lang="en-CA" altLang="en-US" sz="2000" dirty="0"/>
              <a:t> </a:t>
            </a:r>
            <a:r>
              <a:rPr lang="en-CA" altLang="en-US" sz="2000" b="0" dirty="0"/>
              <a:t>(3 of 3)</a:t>
            </a:r>
            <a:endParaRPr lang="en-US" dirty="0"/>
          </a:p>
        </p:txBody>
      </p:sp>
      <p:sp>
        <p:nvSpPr>
          <p:cNvPr id="3" name="Content Placeholder 2"/>
          <p:cNvSpPr>
            <a:spLocks noGrp="1"/>
          </p:cNvSpPr>
          <p:nvPr>
            <p:ph idx="1"/>
          </p:nvPr>
        </p:nvSpPr>
        <p:spPr/>
        <p:txBody>
          <a:bodyPr/>
          <a:lstStyle/>
          <a:p>
            <a:r>
              <a:rPr lang="en-CA" altLang="en-US" b="1" i="1" dirty="0"/>
              <a:t>What does talent management and employee engagement have to do with organizational behaviour?</a:t>
            </a:r>
            <a:endParaRPr lang="en-CA" altLang="en-US" dirty="0"/>
          </a:p>
          <a:p>
            <a:r>
              <a:rPr lang="en-CA" altLang="en-US" dirty="0"/>
              <a:t>Organizational behaviour provides the means for organizations to be designed and managed in ways that optimize the attraction, development, retention, engagement, and performance of talent.</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Corporate Social Responsibility</a:t>
            </a:r>
            <a:r>
              <a:rPr lang="en-US" altLang="en-US" sz="2000" dirty="0"/>
              <a:t> </a:t>
            </a:r>
            <a:r>
              <a:rPr lang="en-US" altLang="en-US" sz="2000" b="0" dirty="0"/>
              <a:t>(1 of 3)</a:t>
            </a:r>
            <a:endParaRPr lang="en-US" b="0" dirty="0"/>
          </a:p>
        </p:txBody>
      </p:sp>
      <p:sp>
        <p:nvSpPr>
          <p:cNvPr id="3" name="Content Placeholder 2"/>
          <p:cNvSpPr>
            <a:spLocks noGrp="1"/>
          </p:cNvSpPr>
          <p:nvPr>
            <p:ph idx="1"/>
          </p:nvPr>
        </p:nvSpPr>
        <p:spPr>
          <a:xfrm>
            <a:off x="457200" y="1524000"/>
            <a:ext cx="8229600" cy="4800600"/>
          </a:xfrm>
        </p:spPr>
        <p:txBody>
          <a:bodyPr/>
          <a:lstStyle/>
          <a:p>
            <a:r>
              <a:rPr lang="en-US" altLang="en-US" i="1" dirty="0"/>
              <a:t>Corporate social responsibility</a:t>
            </a:r>
            <a:r>
              <a:rPr lang="en-US" altLang="en-US" dirty="0"/>
              <a:t> (</a:t>
            </a:r>
            <a:r>
              <a:rPr lang="en-US" altLang="en-US" i="1" dirty="0"/>
              <a:t>CSR</a:t>
            </a:r>
            <a:r>
              <a:rPr lang="en-US" altLang="en-US" dirty="0"/>
              <a:t>) refers to an organization taking responsibility for the impact of its decisions and actions on its stakeholders.</a:t>
            </a:r>
          </a:p>
          <a:p>
            <a:r>
              <a:rPr lang="en-US" altLang="en-US" dirty="0"/>
              <a:t>It extends beyond the interests of shareholders to the interests and needs of employees and the community in which it operates.</a:t>
            </a:r>
          </a:p>
          <a:p>
            <a:r>
              <a:rPr lang="en-US" b="1" dirty="0"/>
              <a:t>External CSR</a:t>
            </a:r>
            <a:r>
              <a:rPr lang="en-US" dirty="0"/>
              <a:t>: Practices aimed at the local community, the environment, and consumers.</a:t>
            </a:r>
          </a:p>
          <a:p>
            <a:r>
              <a:rPr lang="en-US" b="1" dirty="0"/>
              <a:t>Internal CSR</a:t>
            </a:r>
            <a:r>
              <a:rPr lang="en-US" dirty="0"/>
              <a:t>: Practices and activities that are focused on the internal workforce. </a:t>
            </a:r>
          </a:p>
        </p:txBody>
      </p:sp>
    </p:spTree>
    <p:extLst>
      <p:ext uri="{BB962C8B-B14F-4D97-AF65-F5344CB8AC3E}">
        <p14:creationId xmlns:p14="http://schemas.microsoft.com/office/powerpoint/2010/main" val="32356185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Corporate Social Responsibility</a:t>
            </a:r>
            <a:r>
              <a:rPr lang="en-US" altLang="en-US" sz="2000" dirty="0"/>
              <a:t> </a:t>
            </a:r>
            <a:r>
              <a:rPr lang="en-US" altLang="en-US" sz="2000" b="0" dirty="0"/>
              <a:t>(2 of 3)</a:t>
            </a:r>
            <a:endParaRPr lang="en-US" dirty="0"/>
          </a:p>
        </p:txBody>
      </p:sp>
      <p:sp>
        <p:nvSpPr>
          <p:cNvPr id="3" name="Content Placeholder 2"/>
          <p:cNvSpPr>
            <a:spLocks noGrp="1"/>
          </p:cNvSpPr>
          <p:nvPr>
            <p:ph idx="1"/>
          </p:nvPr>
        </p:nvSpPr>
        <p:spPr/>
        <p:txBody>
          <a:bodyPr/>
          <a:lstStyle/>
          <a:p>
            <a:r>
              <a:rPr lang="en-CA" altLang="en-US" b="1" i="1" dirty="0"/>
              <a:t>What does a focus on social responsibility have to do with organizational behaviour?</a:t>
            </a:r>
            <a:endParaRPr lang="en-US" altLang="en-US" dirty="0"/>
          </a:p>
          <a:p>
            <a:r>
              <a:rPr lang="en-US" altLang="en-US" dirty="0"/>
              <a:t>Many CSR issues have to do with organizational </a:t>
            </a:r>
            <a:r>
              <a:rPr lang="en-US" altLang="en-US" dirty="0" err="1"/>
              <a:t>behaviour</a:t>
            </a:r>
            <a:r>
              <a:rPr lang="en-US" altLang="en-US" dirty="0"/>
              <a:t> (e.g., treatment of employees, work-family balance, employee well-being).</a:t>
            </a:r>
          </a:p>
          <a:p>
            <a:r>
              <a:rPr lang="en-US" altLang="en-US" dirty="0"/>
              <a:t>CSR also involves environmental, social, and governance (ESG) issues, and a concern for the environment and green initiatives.</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Corporate Social Responsibility</a:t>
            </a:r>
            <a:r>
              <a:rPr lang="en-US" altLang="en-US" sz="2000" dirty="0"/>
              <a:t> </a:t>
            </a:r>
            <a:r>
              <a:rPr lang="en-US" altLang="en-US" sz="2000" b="0" dirty="0"/>
              <a:t>(3 of 3)</a:t>
            </a:r>
            <a:endParaRPr lang="en-US" dirty="0"/>
          </a:p>
        </p:txBody>
      </p:sp>
      <p:sp>
        <p:nvSpPr>
          <p:cNvPr id="3" name="Content Placeholder 2"/>
          <p:cNvSpPr>
            <a:spLocks noGrp="1"/>
          </p:cNvSpPr>
          <p:nvPr>
            <p:ph idx="1"/>
          </p:nvPr>
        </p:nvSpPr>
        <p:spPr/>
        <p:txBody>
          <a:bodyPr/>
          <a:lstStyle/>
          <a:p>
            <a:r>
              <a:rPr lang="en-US" altLang="en-US" dirty="0"/>
              <a:t>An organization’s CSR activities and policies are associated with financial performance as well as employee attitudes, engagement, and performance.</a:t>
            </a:r>
          </a:p>
          <a:p>
            <a:r>
              <a:rPr lang="en-US" altLang="en-US" dirty="0"/>
              <a:t>CSR also has implications for the recruitment and retention of employees</a:t>
            </a:r>
            <a:r>
              <a:rPr lang="en-CA" altLang="en-US" dirty="0"/>
              <a:t>.</a:t>
            </a:r>
          </a:p>
          <a:p>
            <a:r>
              <a:rPr lang="en-CA" altLang="en-US" dirty="0"/>
              <a:t>Organizational behaviour can help organizations become more socially responsible.</a:t>
            </a:r>
            <a:endParaRPr lang="en-US" dirty="0"/>
          </a:p>
        </p:txBody>
      </p:sp>
    </p:spTree>
    <p:extLst>
      <p:ext uri="{BB962C8B-B14F-4D97-AF65-F5344CB8AC3E}">
        <p14:creationId xmlns:p14="http://schemas.microsoft.com/office/powerpoint/2010/main" val="32356185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and Road Map</a:t>
            </a:r>
            <a:r>
              <a:rPr lang="en-US" sz="2000" dirty="0"/>
              <a:t> </a:t>
            </a:r>
            <a:r>
              <a:rPr lang="en-US" altLang="en-US" sz="2000" b="0" dirty="0"/>
              <a:t>(1 of 2) </a:t>
            </a:r>
            <a:endParaRPr lang="en-US" sz="2000" dirty="0"/>
          </a:p>
        </p:txBody>
      </p:sp>
      <p:sp>
        <p:nvSpPr>
          <p:cNvPr id="3" name="Content Placeholder 2"/>
          <p:cNvSpPr>
            <a:spLocks noGrp="1"/>
          </p:cNvSpPr>
          <p:nvPr>
            <p:ph idx="1"/>
          </p:nvPr>
        </p:nvSpPr>
        <p:spPr/>
        <p:txBody>
          <a:bodyPr/>
          <a:lstStyle/>
          <a:p>
            <a:r>
              <a:rPr lang="en-US" dirty="0"/>
              <a:t>Organizational behaviour involves three levels of analysis: the individual level (Part Two), the group level (Part Three), and the organizational level (Part Four).</a:t>
            </a:r>
          </a:p>
          <a:p>
            <a:r>
              <a:rPr lang="en-US" dirty="0"/>
              <a:t> The factors within each level influence individual and group attitudes and </a:t>
            </a:r>
            <a:r>
              <a:rPr lang="en-US" dirty="0" err="1"/>
              <a:t>behaviours</a:t>
            </a:r>
            <a:r>
              <a:rPr lang="en-US" dirty="0"/>
              <a:t>. </a:t>
            </a:r>
          </a:p>
          <a:p>
            <a:r>
              <a:rPr lang="en-US" dirty="0"/>
              <a:t>Each level can influence the factors and processes at the other levels.</a:t>
            </a:r>
          </a:p>
          <a:p>
            <a:pPr marL="0" indent="0">
              <a:buNone/>
            </a:pPr>
            <a:endParaRPr lang="en-US" dirty="0"/>
          </a:p>
          <a:p>
            <a:endParaRPr lang="en-US" altLang="en-US" dirty="0"/>
          </a:p>
        </p:txBody>
      </p:sp>
    </p:spTree>
    <p:extLst>
      <p:ext uri="{BB962C8B-B14F-4D97-AF65-F5344CB8AC3E}">
        <p14:creationId xmlns:p14="http://schemas.microsoft.com/office/powerpoint/2010/main" val="16754110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and Road Map</a:t>
            </a:r>
            <a:r>
              <a:rPr lang="en-US" sz="2000" dirty="0"/>
              <a:t> </a:t>
            </a:r>
            <a:r>
              <a:rPr lang="en-US" altLang="en-US" sz="2000" b="0" dirty="0"/>
              <a:t>(2 of 2) </a:t>
            </a:r>
            <a:endParaRPr lang="en-US" sz="2000" dirty="0"/>
          </a:p>
        </p:txBody>
      </p:sp>
      <p:sp>
        <p:nvSpPr>
          <p:cNvPr id="3" name="Content Placeholder 2"/>
          <p:cNvSpPr>
            <a:spLocks noGrp="1"/>
          </p:cNvSpPr>
          <p:nvPr>
            <p:ph idx="1"/>
          </p:nvPr>
        </p:nvSpPr>
        <p:spPr/>
        <p:txBody>
          <a:bodyPr/>
          <a:lstStyle/>
          <a:p>
            <a:r>
              <a:rPr lang="en-US" dirty="0"/>
              <a:t>All three levels of organizational behaviour as well as individual and group attitudes and </a:t>
            </a:r>
            <a:r>
              <a:rPr lang="en-US" dirty="0" err="1"/>
              <a:t>behaviours</a:t>
            </a:r>
            <a:r>
              <a:rPr lang="en-US" dirty="0"/>
              <a:t> influence organizational performance. </a:t>
            </a:r>
          </a:p>
          <a:p>
            <a:endParaRPr lang="en-US" dirty="0"/>
          </a:p>
          <a:p>
            <a:pPr marL="0" indent="0">
              <a:buNone/>
            </a:pPr>
            <a:endParaRPr lang="en-US" dirty="0"/>
          </a:p>
          <a:p>
            <a:endParaRPr lang="en-US" altLang="en-US" dirty="0"/>
          </a:p>
        </p:txBody>
      </p:sp>
    </p:spTree>
    <p:extLst>
      <p:ext uri="{BB962C8B-B14F-4D97-AF65-F5344CB8AC3E}">
        <p14:creationId xmlns:p14="http://schemas.microsoft.com/office/powerpoint/2010/main" val="33580035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of Organizational Behaviour</a:t>
            </a:r>
          </a:p>
        </p:txBody>
      </p:sp>
      <p:pic>
        <p:nvPicPr>
          <p:cNvPr id="4" name="Picture 3" descr="The information presented is as follows. Part one, an introduction. Chapter 1: organizational behaviour and management. Part two, individual behaviour. Chapter 2: personality and learning. Chapter 3: perception, attribution, and diversity. Chapter 4: values, attitudes, and work behaviour. Chapter 5: theories of work motivation. Chapter 6: motivation in practice. Part three, social behaviour and organizational processes. Chapter 7: groups and teamwork. Chapter 8: social inﬂuence, socialization, and organizational culture. Chapter 9: leadership. Chapter 10: communication. Chapter 11: decision making. Chapter 12: power, politics, and ethics. Chapter 13: conﬂict and stress. Part four, the total organization. Chapter 14: environment strategy and structure. Chapter 15: organizational change, development, and innovation. Arrows point down from parts 2, 3, and 4 to organizational performanc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2928" y="1752600"/>
            <a:ext cx="5258145" cy="4648200"/>
          </a:xfrm>
          <a:prstGeom prst="rect">
            <a:avLst/>
          </a:prstGeom>
        </p:spPr>
      </p:pic>
    </p:spTree>
    <p:extLst>
      <p:ext uri="{BB962C8B-B14F-4D97-AF65-F5344CB8AC3E}">
        <p14:creationId xmlns:p14="http://schemas.microsoft.com/office/powerpoint/2010/main" val="2550419045"/>
      </p:ext>
    </p:extLst>
  </p:cSld>
  <p:clrMapOvr>
    <a:masterClrMapping/>
  </p:clrMapOvr>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8804</TotalTime>
  <Words>2316</Words>
  <Application>Microsoft Office PowerPoint</Application>
  <PresentationFormat>On-screen Show (4:3)</PresentationFormat>
  <Paragraphs>219</Paragraphs>
  <Slides>53</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53</vt:i4>
      </vt:variant>
    </vt:vector>
  </HeadingPairs>
  <TitlesOfParts>
    <vt:vector size="58" baseType="lpstr">
      <vt:lpstr>Arial</vt:lpstr>
      <vt:lpstr>Times New Roman</vt:lpstr>
      <vt:lpstr>Verdana</vt:lpstr>
      <vt:lpstr>Wingdings</vt:lpstr>
      <vt:lpstr>508 Lecture</vt:lpstr>
      <vt:lpstr>Organizational Behaviour: Understanding and Managing Life at Work</vt:lpstr>
      <vt:lpstr>Learning Objectives (1 of 2)</vt:lpstr>
      <vt:lpstr>Learning Objectives (2 of 2)</vt:lpstr>
      <vt:lpstr>What Are Organizations?</vt:lpstr>
      <vt:lpstr>Social Inventions</vt:lpstr>
      <vt:lpstr>Goal Accomplishment</vt:lpstr>
      <vt:lpstr>Group Effort</vt:lpstr>
      <vt:lpstr>What Is Organizational Behaviour?</vt:lpstr>
      <vt:lpstr>What Is Human Resources Management?</vt:lpstr>
      <vt:lpstr>Why Study Organizational Behaviour?</vt:lpstr>
      <vt:lpstr>Management Practices of the Best Companies to Work for in Canada</vt:lpstr>
      <vt:lpstr>Goals of Organizational Behaviour</vt:lpstr>
      <vt:lpstr>Predicting Organizational Behaviour</vt:lpstr>
      <vt:lpstr>Explaining Organizational Behaviour</vt:lpstr>
      <vt:lpstr>Managing Organizational Behaviour</vt:lpstr>
      <vt:lpstr>Evidence-Based Management</vt:lpstr>
      <vt:lpstr>Early Prescriptions Concerning Management</vt:lpstr>
      <vt:lpstr>The Classical View</vt:lpstr>
      <vt:lpstr>Scientific Management</vt:lpstr>
      <vt:lpstr>Bureaucracy (1 of 2)</vt:lpstr>
      <vt:lpstr>Bureaucracy (2 of 2)</vt:lpstr>
      <vt:lpstr>The Human Relations Movement and a Critique of Bureaucracy</vt:lpstr>
      <vt:lpstr>The Hawthorne Studies</vt:lpstr>
      <vt:lpstr>Critique of Bureaucracy</vt:lpstr>
      <vt:lpstr>The Human Relations Movement</vt:lpstr>
      <vt:lpstr>Contemporary Management – The Contingency Approach (1 of 2)</vt:lpstr>
      <vt:lpstr>Contemporary Management – The Contingency Approach (2 of 2)</vt:lpstr>
      <vt:lpstr>Some Contemporary Management Concerns</vt:lpstr>
      <vt:lpstr>Diversity – Local and Global (1 of 2)</vt:lpstr>
      <vt:lpstr>Diversity – Local and Global (2 of 2)</vt:lpstr>
      <vt:lpstr>Employee Health and Well-Being (1 of 3)</vt:lpstr>
      <vt:lpstr>Employee Health and Well-Being (2 of 3)</vt:lpstr>
      <vt:lpstr>Employee Health and Well-Being (3 of 3)</vt:lpstr>
      <vt:lpstr>Healthy and Productive Work Environment </vt:lpstr>
      <vt:lpstr>Essential Components of a Psychologically Healthy Workplace</vt:lpstr>
      <vt:lpstr>Workplace Spirituality</vt:lpstr>
      <vt:lpstr>Positive Organizational Behaviour (POB)</vt:lpstr>
      <vt:lpstr>Psychological Capital (PsyCap) (1 of 3)</vt:lpstr>
      <vt:lpstr>Self-Efficacy</vt:lpstr>
      <vt:lpstr>Optimism</vt:lpstr>
      <vt:lpstr>Hope</vt:lpstr>
      <vt:lpstr>Resilience</vt:lpstr>
      <vt:lpstr>Psychological Capital (PsyCap) (2 of 3)</vt:lpstr>
      <vt:lpstr>Psychological Capital (PsyCap) (3 of 3)</vt:lpstr>
      <vt:lpstr>Talent Management and Employee Engagement (1 of 3)</vt:lpstr>
      <vt:lpstr>Talent Management and Employee Engagement (2 of 3)</vt:lpstr>
      <vt:lpstr>Talent Management and Employee Engagement (3 of 3)</vt:lpstr>
      <vt:lpstr>Corporate Social Responsibility (1 of 3)</vt:lpstr>
      <vt:lpstr>Corporate Social Responsibility (2 of 3)</vt:lpstr>
      <vt:lpstr>Corporate Social Responsibility (3 of 3)</vt:lpstr>
      <vt:lpstr>Summary and Road Map (1 of 2) </vt:lpstr>
      <vt:lpstr>Summary and Road Map (2 of 2) </vt:lpstr>
      <vt:lpstr>Model of Organizational Behaviour</vt:lpstr>
    </vt:vector>
  </TitlesOfParts>
  <Company>Pearson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Behaviour: Understanding and Managing Life at Work, Tenth Edition</dc:title>
  <dc:subject>Organizational Behaviour</dc:subject>
  <dc:creator>Gary Johns and Alan M. Saks</dc:creator>
  <cp:keywords>Organizational, Behaviour</cp:keywords>
  <cp:lastModifiedBy>Patricia Bradshaw</cp:lastModifiedBy>
  <cp:revision>554</cp:revision>
  <dcterms:created xsi:type="dcterms:W3CDTF">2014-07-14T20:04:21Z</dcterms:created>
  <dcterms:modified xsi:type="dcterms:W3CDTF">2019-08-14T13:49:08Z</dcterms:modified>
  <cp:category>Organizational Behaviour</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682740</vt:lpwstr>
  </property>
  <property fmtid="{D5CDD505-2E9C-101B-9397-08002B2CF9AE}" pid="3" name="Offisync_UpdateToken">
    <vt:lpwstr>1</vt:lpwstr>
  </property>
  <property fmtid="{D5CDD505-2E9C-101B-9397-08002B2CF9AE}" pid="4" name="Jive_VersionGuid">
    <vt:lpwstr>7b502893-ac4a-4309-967d-6eb652f6b574</vt:lpwstr>
  </property>
  <property fmtid="{D5CDD505-2E9C-101B-9397-08002B2CF9AE}" pid="5" name="Offisync_ProviderInitializationData">
    <vt:lpwstr>https://neo.pearson.com</vt:lpwstr>
  </property>
  <property fmtid="{D5CDD505-2E9C-101B-9397-08002B2CF9AE}" pid="6" name="Offisync_ServerID">
    <vt:lpwstr>7e960520-0e88-4f05-9fa0-24079b61e486</vt:lpwstr>
  </property>
  <property fmtid="{D5CDD505-2E9C-101B-9397-08002B2CF9AE}" pid="7" name="Jive_LatestUserAccountName">
    <vt:lpwstr>sumit.gupta</vt:lpwstr>
  </property>
</Properties>
</file>